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8" r:id="rId2"/>
    <p:sldId id="276" r:id="rId3"/>
    <p:sldId id="277" r:id="rId4"/>
    <p:sldId id="278" r:id="rId5"/>
    <p:sldId id="28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0000"/>
    <a:srgbClr val="111C36"/>
    <a:srgbClr val="122039"/>
    <a:srgbClr val="1F1F66"/>
    <a:srgbClr val="111D3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4"/>
    <p:restoredTop sz="92139" autoAdjust="0"/>
  </p:normalViewPr>
  <p:slideViewPr>
    <p:cSldViewPr snapToGrid="0" snapToObjects="1">
      <p:cViewPr>
        <p:scale>
          <a:sx n="120" d="100"/>
          <a:sy n="120" d="100"/>
        </p:scale>
        <p:origin x="-416" y="16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5C58F8-BDAC-4842-8180-293431591ACC}" type="datetimeFigureOut">
              <a:rPr lang="en-US" smtClean="0"/>
              <a:t>10/17/16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EF787D-F4D1-8A45-A10E-7A89B84B9F24}" type="slidenum">
              <a:rPr lang="en-US" smtClean="0"/>
              <a:t>‹#›</a:t>
            </a:fld>
            <a:endParaRPr lang="en-US"/>
          </a:p>
        </p:txBody>
      </p:sp>
    </p:spTree>
    <p:extLst>
      <p:ext uri="{BB962C8B-B14F-4D97-AF65-F5344CB8AC3E}">
        <p14:creationId xmlns:p14="http://schemas.microsoft.com/office/powerpoint/2010/main" val="40404274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9EF787D-F4D1-8A45-A10E-7A89B84B9F24}" type="slidenum">
              <a:rPr lang="en-US" smtClean="0"/>
              <a:t>1</a:t>
            </a:fld>
            <a:endParaRPr lang="en-US"/>
          </a:p>
        </p:txBody>
      </p:sp>
    </p:spTree>
    <p:extLst>
      <p:ext uri="{BB962C8B-B14F-4D97-AF65-F5344CB8AC3E}">
        <p14:creationId xmlns:p14="http://schemas.microsoft.com/office/powerpoint/2010/main" val="1067786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9EF787D-F4D1-8A45-A10E-7A89B84B9F24}" type="slidenum">
              <a:rPr lang="en-US" smtClean="0"/>
              <a:t>2</a:t>
            </a:fld>
            <a:endParaRPr lang="en-US"/>
          </a:p>
        </p:txBody>
      </p:sp>
    </p:spTree>
    <p:extLst>
      <p:ext uri="{BB962C8B-B14F-4D97-AF65-F5344CB8AC3E}">
        <p14:creationId xmlns:p14="http://schemas.microsoft.com/office/powerpoint/2010/main" val="240071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9EF787D-F4D1-8A45-A10E-7A89B84B9F24}" type="slidenum">
              <a:rPr lang="en-US" smtClean="0"/>
              <a:t>3</a:t>
            </a:fld>
            <a:endParaRPr lang="en-US"/>
          </a:p>
        </p:txBody>
      </p:sp>
    </p:spTree>
    <p:extLst>
      <p:ext uri="{BB962C8B-B14F-4D97-AF65-F5344CB8AC3E}">
        <p14:creationId xmlns:p14="http://schemas.microsoft.com/office/powerpoint/2010/main" val="895425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9EF787D-F4D1-8A45-A10E-7A89B84B9F24}" type="slidenum">
              <a:rPr lang="en-US" smtClean="0"/>
              <a:t>4</a:t>
            </a:fld>
            <a:endParaRPr lang="en-US"/>
          </a:p>
        </p:txBody>
      </p:sp>
    </p:spTree>
    <p:extLst>
      <p:ext uri="{BB962C8B-B14F-4D97-AF65-F5344CB8AC3E}">
        <p14:creationId xmlns:p14="http://schemas.microsoft.com/office/powerpoint/2010/main" val="35020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9EF787D-F4D1-8A45-A10E-7A89B84B9F24}" type="slidenum">
              <a:rPr lang="en-US" smtClean="0"/>
              <a:t>5</a:t>
            </a:fld>
            <a:endParaRPr lang="en-US"/>
          </a:p>
        </p:txBody>
      </p:sp>
    </p:spTree>
    <p:extLst>
      <p:ext uri="{BB962C8B-B14F-4D97-AF65-F5344CB8AC3E}">
        <p14:creationId xmlns:p14="http://schemas.microsoft.com/office/powerpoint/2010/main" val="1666948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10907"/>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556922"/>
            <a:ext cx="6400800" cy="1752600"/>
          </a:xfrm>
        </p:spPr>
        <p:txBody>
          <a:bodyPr/>
          <a:lstStyle>
            <a:lvl1pPr marL="0" indent="0" algn="ctr">
              <a:buNone/>
              <a:defRPr i="1">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GB" dirty="0" smtClean="0"/>
              <a:t>Click to edit Master subtitle style</a:t>
            </a:r>
            <a:endParaRPr lang="en-US" dirty="0"/>
          </a:p>
        </p:txBody>
      </p:sp>
    </p:spTree>
    <p:extLst>
      <p:ext uri="{BB962C8B-B14F-4D97-AF65-F5344CB8AC3E}">
        <p14:creationId xmlns:p14="http://schemas.microsoft.com/office/powerpoint/2010/main" val="109258119"/>
      </p:ext>
    </p:extLst>
  </p:cSld>
  <p:clrMapOvr>
    <a:masterClrMapping/>
  </p:clrMapOvr>
  <mc:AlternateContent xmlns:mc="http://schemas.openxmlformats.org/markup-compatibility/2006">
    <mc:Choice xmlns:p14="http://schemas.microsoft.com/office/powerpoint/2010/main" Requires="p14">
      <p:transition spd="slow" p14:dur="2000" advClick="0" advTm="5000">
        <p:wipe/>
      </p:transition>
    </mc:Choice>
    <mc:Fallback>
      <p:transition spd="slow" advClick="0" advTm="5000">
        <p:wip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718517" cy="1143000"/>
          </a:xfrm>
        </p:spPr>
        <p:txBody>
          <a:bodyPr/>
          <a:lstStyle/>
          <a:p>
            <a:r>
              <a:rPr lang="en-GB" smtClean="0"/>
              <a:t>Click to edit Master title style</a:t>
            </a:r>
            <a:endParaRPr lang="en-US"/>
          </a:p>
        </p:txBody>
      </p:sp>
      <p:sp>
        <p:nvSpPr>
          <p:cNvPr id="3" name="Content Placeholder 2"/>
          <p:cNvSpPr>
            <a:spLocks noGrp="1"/>
          </p:cNvSpPr>
          <p:nvPr>
            <p:ph idx="1"/>
          </p:nvPr>
        </p:nvSpPr>
        <p:spPr>
          <a:xfrm>
            <a:off x="457200" y="1736699"/>
            <a:ext cx="8229600" cy="3984084"/>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12" name="Slide Number Placeholder 6"/>
          <p:cNvSpPr>
            <a:spLocks noGrp="1"/>
          </p:cNvSpPr>
          <p:nvPr>
            <p:ph type="sldNum" sz="quarter" idx="12"/>
          </p:nvPr>
        </p:nvSpPr>
        <p:spPr>
          <a:xfrm>
            <a:off x="8236634" y="6271944"/>
            <a:ext cx="907366" cy="365126"/>
          </a:xfrm>
          <a:prstGeom prst="rect">
            <a:avLst/>
          </a:prstGeom>
        </p:spPr>
        <p:txBody>
          <a:bodyPr/>
          <a:lstStyle>
            <a:lvl1pPr algn="r">
              <a:defRPr>
                <a:solidFill>
                  <a:schemeClr val="bg1"/>
                </a:solidFill>
              </a:defRPr>
            </a:lvl1pPr>
          </a:lstStyle>
          <a:p>
            <a:fld id="{6ED3766E-0389-5449-81FA-6B68697F56F3}" type="slidenum">
              <a:rPr lang="en-US" smtClean="0"/>
              <a:pPr/>
              <a:t>‹#›</a:t>
            </a:fld>
            <a:endParaRPr lang="en-US"/>
          </a:p>
        </p:txBody>
      </p:sp>
    </p:spTree>
    <p:extLst>
      <p:ext uri="{BB962C8B-B14F-4D97-AF65-F5344CB8AC3E}">
        <p14:creationId xmlns:p14="http://schemas.microsoft.com/office/powerpoint/2010/main" val="2612388573"/>
      </p:ext>
    </p:extLst>
  </p:cSld>
  <p:clrMapOvr>
    <a:masterClrMapping/>
  </p:clrMapOvr>
  <mc:AlternateContent xmlns:mc="http://schemas.openxmlformats.org/markup-compatibility/2006">
    <mc:Choice xmlns:p14="http://schemas.microsoft.com/office/powerpoint/2010/main" Requires="p14">
      <p:transition spd="slow" p14:dur="2000" advClick="0" advTm="5000">
        <p:wipe/>
      </p:transition>
    </mc:Choice>
    <mc:Fallback>
      <p:transition spd="slow" advClick="0" advTm="5000">
        <p:wip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2"/>
            <a:ext cx="4038600" cy="406619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2"/>
            <a:ext cx="4038600" cy="406619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Slide Number Placeholder 6"/>
          <p:cNvSpPr>
            <a:spLocks noGrp="1"/>
          </p:cNvSpPr>
          <p:nvPr>
            <p:ph type="sldNum" sz="quarter" idx="12"/>
          </p:nvPr>
        </p:nvSpPr>
        <p:spPr>
          <a:xfrm>
            <a:off x="8236634" y="6271944"/>
            <a:ext cx="907366" cy="365126"/>
          </a:xfrm>
          <a:prstGeom prst="rect">
            <a:avLst/>
          </a:prstGeom>
        </p:spPr>
        <p:txBody>
          <a:bodyPr/>
          <a:lstStyle>
            <a:lvl1pPr algn="r">
              <a:defRPr>
                <a:solidFill>
                  <a:schemeClr val="bg1"/>
                </a:solidFill>
              </a:defRPr>
            </a:lvl1pPr>
          </a:lstStyle>
          <a:p>
            <a:fld id="{6ED3766E-0389-5449-81FA-6B68697F56F3}" type="slidenum">
              <a:rPr lang="en-US" smtClean="0"/>
              <a:pPr/>
              <a:t>‹#›</a:t>
            </a:fld>
            <a:endParaRPr lang="en-US"/>
          </a:p>
        </p:txBody>
      </p:sp>
    </p:spTree>
    <p:extLst>
      <p:ext uri="{BB962C8B-B14F-4D97-AF65-F5344CB8AC3E}">
        <p14:creationId xmlns:p14="http://schemas.microsoft.com/office/powerpoint/2010/main" val="2602848869"/>
      </p:ext>
    </p:extLst>
  </p:cSld>
  <p:clrMapOvr>
    <a:masterClrMapping/>
  </p:clrMapOvr>
  <mc:AlternateContent xmlns:mc="http://schemas.openxmlformats.org/markup-compatibility/2006">
    <mc:Choice xmlns:p14="http://schemas.microsoft.com/office/powerpoint/2010/main" Requires="p14">
      <p:transition spd="slow" p14:dur="2000" advClick="0" advTm="5000">
        <p:wipe/>
      </p:transition>
    </mc:Choice>
    <mc:Fallback>
      <p:transition spd="slow" advClick="0" advTm="5000">
        <p:wip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smtClean="0"/>
              <a:t>Click to edit Master text styles</a:t>
            </a:r>
          </a:p>
        </p:txBody>
      </p:sp>
      <p:sp>
        <p:nvSpPr>
          <p:cNvPr id="4" name="Content Placeholder 3"/>
          <p:cNvSpPr>
            <a:spLocks noGrp="1"/>
          </p:cNvSpPr>
          <p:nvPr>
            <p:ph sz="half" idx="2"/>
          </p:nvPr>
        </p:nvSpPr>
        <p:spPr>
          <a:xfrm>
            <a:off x="457201" y="2174875"/>
            <a:ext cx="4040188" cy="3508473"/>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smtClean="0"/>
              <a:t>Click to edit Master text styles</a:t>
            </a:r>
          </a:p>
        </p:txBody>
      </p:sp>
      <p:sp>
        <p:nvSpPr>
          <p:cNvPr id="6" name="Content Placeholder 5"/>
          <p:cNvSpPr>
            <a:spLocks noGrp="1"/>
          </p:cNvSpPr>
          <p:nvPr>
            <p:ph sz="quarter" idx="4"/>
          </p:nvPr>
        </p:nvSpPr>
        <p:spPr>
          <a:xfrm>
            <a:off x="4645027" y="2174875"/>
            <a:ext cx="4041775" cy="3508473"/>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10" name="Slide Number Placeholder 6"/>
          <p:cNvSpPr>
            <a:spLocks noGrp="1"/>
          </p:cNvSpPr>
          <p:nvPr>
            <p:ph type="sldNum" sz="quarter" idx="12"/>
          </p:nvPr>
        </p:nvSpPr>
        <p:spPr>
          <a:xfrm>
            <a:off x="8236634" y="6271944"/>
            <a:ext cx="907366" cy="365126"/>
          </a:xfrm>
          <a:prstGeom prst="rect">
            <a:avLst/>
          </a:prstGeom>
        </p:spPr>
        <p:txBody>
          <a:bodyPr/>
          <a:lstStyle>
            <a:lvl1pPr algn="r">
              <a:defRPr>
                <a:solidFill>
                  <a:schemeClr val="bg1"/>
                </a:solidFill>
              </a:defRPr>
            </a:lvl1pPr>
          </a:lstStyle>
          <a:p>
            <a:fld id="{6ED3766E-0389-5449-81FA-6B68697F56F3}" type="slidenum">
              <a:rPr lang="en-US" smtClean="0"/>
              <a:pPr/>
              <a:t>‹#›</a:t>
            </a:fld>
            <a:endParaRPr lang="en-US"/>
          </a:p>
        </p:txBody>
      </p:sp>
    </p:spTree>
    <p:extLst>
      <p:ext uri="{BB962C8B-B14F-4D97-AF65-F5344CB8AC3E}">
        <p14:creationId xmlns:p14="http://schemas.microsoft.com/office/powerpoint/2010/main" val="928406634"/>
      </p:ext>
    </p:extLst>
  </p:cSld>
  <p:clrMapOvr>
    <a:masterClrMapping/>
  </p:clrMapOvr>
  <mc:AlternateContent xmlns:mc="http://schemas.openxmlformats.org/markup-compatibility/2006">
    <mc:Choice xmlns:p14="http://schemas.microsoft.com/office/powerpoint/2010/main" Requires="p14">
      <p:transition spd="slow" p14:dur="2000" advClick="0" advTm="5000">
        <p:wipe/>
      </p:transition>
    </mc:Choice>
    <mc:Fallback>
      <p:transition spd="slow" advClick="0" advTm="5000">
        <p:wip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6" name="Slide Number Placeholder 6"/>
          <p:cNvSpPr>
            <a:spLocks noGrp="1"/>
          </p:cNvSpPr>
          <p:nvPr>
            <p:ph type="sldNum" sz="quarter" idx="12"/>
          </p:nvPr>
        </p:nvSpPr>
        <p:spPr>
          <a:xfrm>
            <a:off x="8236634" y="6271944"/>
            <a:ext cx="907366" cy="365126"/>
          </a:xfrm>
          <a:prstGeom prst="rect">
            <a:avLst/>
          </a:prstGeom>
        </p:spPr>
        <p:txBody>
          <a:bodyPr/>
          <a:lstStyle>
            <a:lvl1pPr algn="r">
              <a:defRPr>
                <a:solidFill>
                  <a:schemeClr val="bg1"/>
                </a:solidFill>
              </a:defRPr>
            </a:lvl1pPr>
          </a:lstStyle>
          <a:p>
            <a:fld id="{6ED3766E-0389-5449-81FA-6B68697F56F3}" type="slidenum">
              <a:rPr lang="en-US" smtClean="0"/>
              <a:pPr/>
              <a:t>‹#›</a:t>
            </a:fld>
            <a:endParaRPr lang="en-US"/>
          </a:p>
        </p:txBody>
      </p:sp>
    </p:spTree>
    <p:extLst>
      <p:ext uri="{BB962C8B-B14F-4D97-AF65-F5344CB8AC3E}">
        <p14:creationId xmlns:p14="http://schemas.microsoft.com/office/powerpoint/2010/main" val="452236140"/>
      </p:ext>
    </p:extLst>
  </p:cSld>
  <p:clrMapOvr>
    <a:masterClrMapping/>
  </p:clrMapOvr>
  <mc:AlternateContent xmlns:mc="http://schemas.openxmlformats.org/markup-compatibility/2006">
    <mc:Choice xmlns:p14="http://schemas.microsoft.com/office/powerpoint/2010/main" Requires="p14">
      <p:transition spd="slow" p14:dur="2000" advClick="0" advTm="5000">
        <p:wipe/>
      </p:transition>
    </mc:Choice>
    <mc:Fallback>
      <p:transition spd="slow" advClick="0" advTm="5000">
        <p:wip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6"/>
          </a:xfrm>
          <a:prstGeom prst="rect">
            <a:avLst/>
          </a:prstGeom>
        </p:spPr>
        <p:txBody>
          <a:bodyPr/>
          <a:lstStyle/>
          <a:p>
            <a:fld id="{10181098-F112-CB4B-AFCC-F0C2848E7A00}" type="datetimeFigureOut">
              <a:rPr lang="en-US" smtClean="0"/>
              <a:t>10/17/16</a:t>
            </a:fld>
            <a:endParaRPr lang="en-US"/>
          </a:p>
        </p:txBody>
      </p:sp>
      <p:sp>
        <p:nvSpPr>
          <p:cNvPr id="3" name="Footer Placeholder 2"/>
          <p:cNvSpPr>
            <a:spLocks noGrp="1"/>
          </p:cNvSpPr>
          <p:nvPr>
            <p:ph type="ftr" sz="quarter" idx="11"/>
          </p:nvPr>
        </p:nvSpPr>
        <p:spPr>
          <a:xfrm>
            <a:off x="3124200" y="6356350"/>
            <a:ext cx="2895600" cy="365126"/>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6"/>
          </a:xfrm>
          <a:prstGeom prst="rect">
            <a:avLst/>
          </a:prstGeom>
        </p:spPr>
        <p:txBody>
          <a:bodyPr/>
          <a:lstStyle/>
          <a:p>
            <a:fld id="{6ED3766E-0389-5449-81FA-6B68697F56F3}" type="slidenum">
              <a:rPr lang="en-US" smtClean="0"/>
              <a:t>‹#›</a:t>
            </a:fld>
            <a:endParaRPr lang="en-US"/>
          </a:p>
        </p:txBody>
      </p:sp>
    </p:spTree>
    <p:extLst>
      <p:ext uri="{BB962C8B-B14F-4D97-AF65-F5344CB8AC3E}">
        <p14:creationId xmlns:p14="http://schemas.microsoft.com/office/powerpoint/2010/main" val="1519094751"/>
      </p:ext>
    </p:extLst>
  </p:cSld>
  <p:clrMapOvr>
    <a:masterClrMapping/>
  </p:clrMapOvr>
  <mc:AlternateContent xmlns:mc="http://schemas.openxmlformats.org/markup-compatibility/2006">
    <mc:Choice xmlns:p14="http://schemas.microsoft.com/office/powerpoint/2010/main" Requires="p14">
      <p:transition spd="slow" p14:dur="2000" advClick="0" advTm="5000">
        <p:wipe/>
      </p:transition>
    </mc:Choice>
    <mc:Fallback>
      <p:transition spd="slow" advClick="0" advTm="5000">
        <p:wip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500" b="1"/>
            </a:lvl1pPr>
          </a:lstStyle>
          <a:p>
            <a:r>
              <a:rPr lang="en-GB" smtClean="0"/>
              <a:t>Click to edit Master title style</a:t>
            </a:r>
            <a:endParaRPr lang="en-US"/>
          </a:p>
        </p:txBody>
      </p:sp>
      <p:sp>
        <p:nvSpPr>
          <p:cNvPr id="3" name="Content Placeholder 2"/>
          <p:cNvSpPr>
            <a:spLocks noGrp="1"/>
          </p:cNvSpPr>
          <p:nvPr>
            <p:ph idx="1"/>
          </p:nvPr>
        </p:nvSpPr>
        <p:spPr>
          <a:xfrm>
            <a:off x="3575051" y="273052"/>
            <a:ext cx="5111751"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2" y="1435101"/>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GB" smtClean="0"/>
              <a:t>Click to edit Master text styles</a:t>
            </a:r>
          </a:p>
        </p:txBody>
      </p:sp>
      <p:sp>
        <p:nvSpPr>
          <p:cNvPr id="5" name="Date Placeholder 4"/>
          <p:cNvSpPr>
            <a:spLocks noGrp="1"/>
          </p:cNvSpPr>
          <p:nvPr>
            <p:ph type="dt" sz="half" idx="10"/>
          </p:nvPr>
        </p:nvSpPr>
        <p:spPr>
          <a:xfrm>
            <a:off x="457200" y="6356350"/>
            <a:ext cx="2133600" cy="365126"/>
          </a:xfrm>
          <a:prstGeom prst="rect">
            <a:avLst/>
          </a:prstGeom>
        </p:spPr>
        <p:txBody>
          <a:bodyPr/>
          <a:lstStyle/>
          <a:p>
            <a:fld id="{10181098-F112-CB4B-AFCC-F0C2848E7A00}" type="datetimeFigureOut">
              <a:rPr lang="en-US" smtClean="0"/>
              <a:t>10/17/16</a:t>
            </a:fld>
            <a:endParaRPr lang="en-US"/>
          </a:p>
        </p:txBody>
      </p:sp>
      <p:sp>
        <p:nvSpPr>
          <p:cNvPr id="6" name="Footer Placeholder 5"/>
          <p:cNvSpPr>
            <a:spLocks noGrp="1"/>
          </p:cNvSpPr>
          <p:nvPr>
            <p:ph type="ftr" sz="quarter" idx="11"/>
          </p:nvPr>
        </p:nvSpPr>
        <p:spPr>
          <a:xfrm>
            <a:off x="3124200" y="6356350"/>
            <a:ext cx="2895600" cy="365126"/>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6"/>
          </a:xfrm>
          <a:prstGeom prst="rect">
            <a:avLst/>
          </a:prstGeom>
        </p:spPr>
        <p:txBody>
          <a:bodyPr/>
          <a:lstStyle/>
          <a:p>
            <a:fld id="{6ED3766E-0389-5449-81FA-6B68697F56F3}" type="slidenum">
              <a:rPr lang="en-US" smtClean="0"/>
              <a:t>‹#›</a:t>
            </a:fld>
            <a:endParaRPr lang="en-US"/>
          </a:p>
        </p:txBody>
      </p:sp>
    </p:spTree>
    <p:extLst>
      <p:ext uri="{BB962C8B-B14F-4D97-AF65-F5344CB8AC3E}">
        <p14:creationId xmlns:p14="http://schemas.microsoft.com/office/powerpoint/2010/main" val="3536466456"/>
      </p:ext>
    </p:extLst>
  </p:cSld>
  <p:clrMapOvr>
    <a:masterClrMapping/>
  </p:clrMapOvr>
  <mc:AlternateContent xmlns:mc="http://schemas.openxmlformats.org/markup-compatibility/2006">
    <mc:Choice xmlns:p14="http://schemas.microsoft.com/office/powerpoint/2010/main" Requires="p14">
      <p:transition spd="slow" p14:dur="2000" advClick="0" advTm="5000">
        <p:wipe/>
      </p:transition>
    </mc:Choice>
    <mc:Fallback>
      <p:transition spd="slow" advClick="0" advTm="5000">
        <p:wip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346917"/>
            <a:ext cx="5486400" cy="566738"/>
          </a:xfrm>
        </p:spPr>
        <p:txBody>
          <a:bodyPr anchor="b"/>
          <a:lstStyle>
            <a:lvl1pPr algn="l">
              <a:defRPr sz="15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3734142"/>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4913655"/>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GB" smtClean="0"/>
              <a:t>Click to edit Master text styles</a:t>
            </a:r>
          </a:p>
        </p:txBody>
      </p:sp>
      <p:sp>
        <p:nvSpPr>
          <p:cNvPr id="8" name="Slide Number Placeholder 6"/>
          <p:cNvSpPr>
            <a:spLocks noGrp="1"/>
          </p:cNvSpPr>
          <p:nvPr>
            <p:ph type="sldNum" sz="quarter" idx="12"/>
          </p:nvPr>
        </p:nvSpPr>
        <p:spPr>
          <a:xfrm>
            <a:off x="8236634" y="6271944"/>
            <a:ext cx="907366" cy="365126"/>
          </a:xfrm>
          <a:prstGeom prst="rect">
            <a:avLst/>
          </a:prstGeom>
        </p:spPr>
        <p:txBody>
          <a:bodyPr/>
          <a:lstStyle>
            <a:lvl1pPr algn="r">
              <a:defRPr>
                <a:solidFill>
                  <a:schemeClr val="bg1"/>
                </a:solidFill>
              </a:defRPr>
            </a:lvl1pPr>
          </a:lstStyle>
          <a:p>
            <a:fld id="{6ED3766E-0389-5449-81FA-6B68697F56F3}" type="slidenum">
              <a:rPr lang="en-US" smtClean="0"/>
              <a:pPr/>
              <a:t>‹#›</a:t>
            </a:fld>
            <a:endParaRPr lang="en-US"/>
          </a:p>
        </p:txBody>
      </p:sp>
    </p:spTree>
    <p:extLst>
      <p:ext uri="{BB962C8B-B14F-4D97-AF65-F5344CB8AC3E}">
        <p14:creationId xmlns:p14="http://schemas.microsoft.com/office/powerpoint/2010/main" val="3220617573"/>
      </p:ext>
    </p:extLst>
  </p:cSld>
  <p:clrMapOvr>
    <a:masterClrMapping/>
  </p:clrMapOvr>
  <mc:AlternateContent xmlns:mc="http://schemas.openxmlformats.org/markup-compatibility/2006">
    <mc:Choice xmlns:p14="http://schemas.microsoft.com/office/powerpoint/2010/main" Requires="p14">
      <p:transition spd="slow" p14:dur="2000" advClick="0" advTm="5000">
        <p:wipe/>
      </p:transition>
    </mc:Choice>
    <mc:Fallback>
      <p:transition spd="slow" advClick="0" advTm="5000">
        <p:wip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jpg"/><Relationship Id="rId11"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5816991" cy="1143000"/>
          </a:xfrm>
          <a:prstGeom prst="rect">
            <a:avLst/>
          </a:prstGeom>
        </p:spPr>
        <p:txBody>
          <a:bodyPr vert="horz" lIns="91440" tIns="45720" rIns="91440" bIns="45720" rtlCol="0" anchor="ctr">
            <a:noAutofit/>
          </a:bodyPr>
          <a:lstStyle/>
          <a:p>
            <a:r>
              <a:rPr lang="en-GB" dirty="0" smtClean="0"/>
              <a:t>Click to edit Master title style</a:t>
            </a:r>
            <a:endParaRPr lang="en-US" dirty="0"/>
          </a:p>
        </p:txBody>
      </p:sp>
      <p:sp>
        <p:nvSpPr>
          <p:cNvPr id="3" name="Text Placeholder 2"/>
          <p:cNvSpPr>
            <a:spLocks noGrp="1"/>
          </p:cNvSpPr>
          <p:nvPr>
            <p:ph type="body" idx="1"/>
          </p:nvPr>
        </p:nvSpPr>
        <p:spPr>
          <a:xfrm>
            <a:off x="457200" y="1736700"/>
            <a:ext cx="8229600" cy="3957354"/>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pic>
        <p:nvPicPr>
          <p:cNvPr id="4" name="Picture 3" descr="Office.jp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24548" y="-95060"/>
            <a:ext cx="9144000" cy="7039821"/>
          </a:xfrm>
          <a:prstGeom prst="rect">
            <a:avLst/>
          </a:prstGeom>
        </p:spPr>
      </p:pic>
      <p:grpSp>
        <p:nvGrpSpPr>
          <p:cNvPr id="5" name="Group 4"/>
          <p:cNvGrpSpPr/>
          <p:nvPr userDrawn="1"/>
        </p:nvGrpSpPr>
        <p:grpSpPr>
          <a:xfrm>
            <a:off x="6528816" y="36576"/>
            <a:ext cx="2590636" cy="1280160"/>
            <a:chOff x="6528816" y="36576"/>
            <a:chExt cx="2590636" cy="1280160"/>
          </a:xfrm>
        </p:grpSpPr>
        <p:sp>
          <p:nvSpPr>
            <p:cNvPr id="6" name="Rounded Rectangle 5"/>
            <p:cNvSpPr/>
            <p:nvPr/>
          </p:nvSpPr>
          <p:spPr>
            <a:xfrm>
              <a:off x="6528816" y="36576"/>
              <a:ext cx="2590636" cy="1280160"/>
            </a:xfrm>
            <a:prstGeom prst="roundRect">
              <a:avLst/>
            </a:prstGeom>
            <a:solidFill>
              <a:schemeClr val="bg1">
                <a:alpha val="76000"/>
              </a:schemeClr>
            </a:solidFill>
            <a:ln>
              <a:noFill/>
            </a:ln>
            <a:effectLst>
              <a:outerShdw blurRad="40000" dist="23000" dir="5400000" rotWithShape="0">
                <a:srgbClr val="000000">
                  <a:alpha val="35000"/>
                </a:srgbClr>
              </a:outerShdw>
              <a:softEdge rad="1397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7" name="Picture 6" descr="TWUK Logo HQ cutout.psd"/>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858000" y="281814"/>
              <a:ext cx="2041996" cy="830171"/>
            </a:xfrm>
            <a:prstGeom prst="rect">
              <a:avLst/>
            </a:prstGeom>
          </p:spPr>
        </p:pic>
      </p:grpSp>
    </p:spTree>
    <p:extLst>
      <p:ext uri="{BB962C8B-B14F-4D97-AF65-F5344CB8AC3E}">
        <p14:creationId xmlns:p14="http://schemas.microsoft.com/office/powerpoint/2010/main" val="1569420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Lst>
  <mc:AlternateContent xmlns:mc="http://schemas.openxmlformats.org/markup-compatibility/2006">
    <mc:Choice xmlns:p14="http://schemas.microsoft.com/office/powerpoint/2010/main" Requires="p14">
      <p:transition spd="slow" p14:dur="2000" advClick="0" advTm="5000">
        <p:wipe/>
      </p:transition>
    </mc:Choice>
    <mc:Fallback>
      <p:transition spd="slow" advClick="0" advTm="5000">
        <p:wipe/>
      </p:transition>
    </mc:Fallback>
  </mc:AlternateContent>
  <p:txStyles>
    <p:titleStyle>
      <a:lvl1pPr algn="ctr" defTabSz="342900" rtl="0" eaLnBrk="1" latinLnBrk="0" hangingPunct="1">
        <a:spcBef>
          <a:spcPct val="0"/>
        </a:spcBef>
        <a:buNone/>
        <a:defRPr sz="24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1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18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5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35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35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149014" y="4312586"/>
            <a:ext cx="7300042" cy="1996774"/>
            <a:chOff x="1112438" y="3690794"/>
            <a:chExt cx="7300042" cy="1996774"/>
          </a:xfrm>
        </p:grpSpPr>
        <p:sp>
          <p:nvSpPr>
            <p:cNvPr id="8" name="Rounded Rectangle 7"/>
            <p:cNvSpPr/>
            <p:nvPr/>
          </p:nvSpPr>
          <p:spPr>
            <a:xfrm>
              <a:off x="1112438" y="3690794"/>
              <a:ext cx="7300042" cy="1996774"/>
            </a:xfrm>
            <a:prstGeom prst="roundRect">
              <a:avLst/>
            </a:prstGeom>
            <a:solidFill>
              <a:schemeClr val="bg1">
                <a:alpha val="77000"/>
              </a:schemeClr>
            </a:solidFill>
            <a:ln>
              <a:noFill/>
            </a:ln>
            <a:effectLst>
              <a:outerShdw blurRad="40000" dist="23000" dir="5400000" rotWithShape="0">
                <a:srgbClr val="000000">
                  <a:alpha val="35000"/>
                </a:srgbClr>
              </a:outerShdw>
              <a:softEdge rad="1397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000"/>
            </a:p>
          </p:txBody>
        </p:sp>
        <p:sp>
          <p:nvSpPr>
            <p:cNvPr id="3" name="Rectangle 2"/>
            <p:cNvSpPr/>
            <p:nvPr/>
          </p:nvSpPr>
          <p:spPr>
            <a:xfrm>
              <a:off x="1333459" y="3923924"/>
              <a:ext cx="6547104" cy="1569660"/>
            </a:xfrm>
            <a:prstGeom prst="rect">
              <a:avLst/>
            </a:prstGeom>
          </p:spPr>
          <p:txBody>
            <a:bodyPr wrap="square">
              <a:spAutoFit/>
            </a:bodyPr>
            <a:lstStyle/>
            <a:p>
              <a:pPr algn="ctr"/>
              <a:r>
                <a:rPr lang="en-GB" sz="3200" b="1" dirty="0" smtClean="0"/>
                <a:t>Impacting the Workplace:  </a:t>
              </a:r>
              <a:r>
                <a:rPr lang="en-GB" sz="3200" b="1" dirty="0"/>
                <a:t>How God uses Christian Workplace Groups to </a:t>
              </a:r>
              <a:r>
                <a:rPr lang="en-GB" sz="3200" b="1" dirty="0" smtClean="0"/>
                <a:t>transform </a:t>
              </a:r>
              <a:r>
                <a:rPr lang="en-GB" sz="3200" b="1" dirty="0"/>
                <a:t>the </a:t>
              </a:r>
              <a:r>
                <a:rPr lang="en-GB" sz="3200" b="1" dirty="0" smtClean="0"/>
                <a:t>workplace</a:t>
              </a:r>
              <a:endParaRPr lang="en-GB" sz="3200" b="1" dirty="0"/>
            </a:p>
          </p:txBody>
        </p:sp>
      </p:grpSp>
      <p:grpSp>
        <p:nvGrpSpPr>
          <p:cNvPr id="9" name="Group 8"/>
          <p:cNvGrpSpPr/>
          <p:nvPr/>
        </p:nvGrpSpPr>
        <p:grpSpPr>
          <a:xfrm>
            <a:off x="1370035" y="2189881"/>
            <a:ext cx="6766560" cy="804672"/>
            <a:chOff x="1535726" y="3689497"/>
            <a:chExt cx="6766560" cy="804672"/>
          </a:xfrm>
        </p:grpSpPr>
        <p:sp>
          <p:nvSpPr>
            <p:cNvPr id="10" name="Rounded Rectangle 9"/>
            <p:cNvSpPr/>
            <p:nvPr/>
          </p:nvSpPr>
          <p:spPr>
            <a:xfrm>
              <a:off x="1535726" y="3689497"/>
              <a:ext cx="6766560" cy="804672"/>
            </a:xfrm>
            <a:prstGeom prst="roundRect">
              <a:avLst/>
            </a:prstGeom>
            <a:solidFill>
              <a:schemeClr val="bg1">
                <a:alpha val="71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Rectangle 10"/>
            <p:cNvSpPr/>
            <p:nvPr/>
          </p:nvSpPr>
          <p:spPr>
            <a:xfrm>
              <a:off x="1750447" y="3811262"/>
              <a:ext cx="6337119" cy="646331"/>
            </a:xfrm>
            <a:prstGeom prst="rect">
              <a:avLst/>
            </a:prstGeom>
          </p:spPr>
          <p:txBody>
            <a:bodyPr wrap="none">
              <a:spAutoFit/>
            </a:bodyPr>
            <a:lstStyle/>
            <a:p>
              <a:r>
                <a:rPr lang="en-GB" sz="3600" b="1" i="1"/>
                <a:t>WELCOME TO THE CONFERENCE</a:t>
              </a:r>
            </a:p>
          </p:txBody>
        </p:sp>
      </p:grpSp>
    </p:spTree>
    <p:extLst>
      <p:ext uri="{BB962C8B-B14F-4D97-AF65-F5344CB8AC3E}">
        <p14:creationId xmlns:p14="http://schemas.microsoft.com/office/powerpoint/2010/main" val="185265184"/>
      </p:ext>
    </p:extLst>
  </p:cSld>
  <p:clrMapOvr>
    <a:masterClrMapping/>
  </p:clrMapOvr>
  <mc:AlternateContent xmlns:mc="http://schemas.openxmlformats.org/markup-compatibility/2006">
    <mc:Choice xmlns:p14="http://schemas.microsoft.com/office/powerpoint/2010/main" Requires="p14">
      <p:transition spd="slow" p14:dur="2000" advClick="0" advTm="5000">
        <p:wipe/>
      </p:transition>
    </mc:Choice>
    <mc:Fallback>
      <p:transition spd="slow" advClick="0" advTm="5000">
        <p:wip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201168" y="0"/>
            <a:ext cx="6729984" cy="7004304"/>
          </a:xfrm>
          <a:prstGeom prst="roundRect">
            <a:avLst/>
          </a:prstGeom>
          <a:solidFill>
            <a:schemeClr val="bg1">
              <a:alpha val="77000"/>
            </a:schemeClr>
          </a:solidFill>
          <a:ln>
            <a:noFill/>
          </a:ln>
          <a:effectLst>
            <a:outerShdw blurRad="40000" dist="23000" dir="5400000" rotWithShape="0">
              <a:srgbClr val="000000">
                <a:alpha val="35000"/>
              </a:srgbClr>
            </a:outerShdw>
            <a:softEdge rad="1397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000"/>
          </a:p>
        </p:txBody>
      </p:sp>
      <p:grpSp>
        <p:nvGrpSpPr>
          <p:cNvPr id="2" name="Group 1"/>
          <p:cNvGrpSpPr/>
          <p:nvPr/>
        </p:nvGrpSpPr>
        <p:grpSpPr>
          <a:xfrm>
            <a:off x="7061985" y="1082903"/>
            <a:ext cx="1789995" cy="5775097"/>
            <a:chOff x="7061985" y="1082903"/>
            <a:chExt cx="1789995" cy="5775097"/>
          </a:xfrm>
        </p:grpSpPr>
        <p:sp>
          <p:nvSpPr>
            <p:cNvPr id="13" name="Rounded Rectangle 12"/>
            <p:cNvSpPr/>
            <p:nvPr/>
          </p:nvSpPr>
          <p:spPr>
            <a:xfrm>
              <a:off x="7061985" y="1082903"/>
              <a:ext cx="1789995" cy="5775097"/>
            </a:xfrm>
            <a:prstGeom prst="roundRect">
              <a:avLst/>
            </a:prstGeom>
            <a:solidFill>
              <a:schemeClr val="bg1">
                <a:alpha val="77000"/>
              </a:schemeClr>
            </a:solidFill>
            <a:ln>
              <a:noFill/>
            </a:ln>
            <a:effectLst>
              <a:outerShdw blurRad="40000" dist="23000" dir="5400000" rotWithShape="0">
                <a:srgbClr val="000000">
                  <a:alpha val="35000"/>
                </a:srgbClr>
              </a:outerShdw>
              <a:softEdge rad="1397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000"/>
            </a:p>
          </p:txBody>
        </p:sp>
        <p:sp>
          <p:nvSpPr>
            <p:cNvPr id="12" name="Rectangle 11"/>
            <p:cNvSpPr/>
            <p:nvPr/>
          </p:nvSpPr>
          <p:spPr>
            <a:xfrm rot="5400000">
              <a:off x="5728403" y="3259642"/>
              <a:ext cx="4484074" cy="1446550"/>
            </a:xfrm>
            <a:prstGeom prst="rect">
              <a:avLst/>
            </a:prstGeom>
          </p:spPr>
          <p:txBody>
            <a:bodyPr wrap="square">
              <a:spAutoFit/>
            </a:bodyPr>
            <a:lstStyle/>
            <a:p>
              <a:pPr algn="ctr"/>
              <a:r>
                <a:rPr lang="en-GB" sz="4400" b="1" dirty="0" smtClean="0"/>
                <a:t>Christian Groups with a purpose</a:t>
              </a:r>
              <a:endParaRPr lang="en-GB" sz="4400" b="1" dirty="0"/>
            </a:p>
          </p:txBody>
        </p:sp>
      </p:grpSp>
      <p:sp>
        <p:nvSpPr>
          <p:cNvPr id="16" name="Content Placeholder 15"/>
          <p:cNvSpPr>
            <a:spLocks noGrp="1"/>
          </p:cNvSpPr>
          <p:nvPr>
            <p:ph idx="1"/>
          </p:nvPr>
        </p:nvSpPr>
        <p:spPr>
          <a:xfrm>
            <a:off x="173736" y="731591"/>
            <a:ext cx="5909012" cy="5877489"/>
          </a:xfrm>
          <a:scene3d>
            <a:camera prst="orthographicFront"/>
            <a:lightRig rig="balanced" dir="t"/>
          </a:scene3d>
        </p:spPr>
        <p:txBody>
          <a:bodyPr>
            <a:noAutofit/>
            <a:sp3d/>
          </a:bodyPr>
          <a:lstStyle/>
          <a:p>
            <a:pPr marL="42862" indent="0">
              <a:buNone/>
            </a:pPr>
            <a:r>
              <a:rPr lang="en-US" sz="900" dirty="0"/>
              <a:t>URS Christian Fellowship </a:t>
            </a:r>
            <a:r>
              <a:rPr lang="en-US" sz="900" dirty="0" err="1"/>
              <a:t>Wandsworth</a:t>
            </a:r>
            <a:r>
              <a:rPr lang="en-US" sz="900" dirty="0"/>
              <a:t> Council Christian Fellowship Bath and North East Somerset Christian Fellowship (</a:t>
            </a:r>
            <a:r>
              <a:rPr lang="en-US" sz="900" dirty="0" err="1"/>
              <a:t>Keynsham</a:t>
            </a:r>
            <a:r>
              <a:rPr lang="en-US" sz="900" dirty="0"/>
              <a:t>) Standard Life Christian Fellowship Lloyds Banking Group Christian Fellowship </a:t>
            </a:r>
            <a:r>
              <a:rPr lang="en-US" sz="900" dirty="0" err="1"/>
              <a:t>Wessex</a:t>
            </a:r>
            <a:r>
              <a:rPr lang="en-US" sz="900" dirty="0"/>
              <a:t> Water Christians @ Work Christians @ The National Assembly (</a:t>
            </a:r>
            <a:r>
              <a:rPr lang="en-US" sz="900" dirty="0" err="1"/>
              <a:t>Cathays</a:t>
            </a:r>
            <a:r>
              <a:rPr lang="en-US" sz="900" dirty="0"/>
              <a:t> Park) Foreign And Commonwealth Office Christian Fellowship City Of London Corporation Christian Network SNC </a:t>
            </a:r>
            <a:r>
              <a:rPr lang="en-US" sz="900" dirty="0" err="1"/>
              <a:t>Lavalin</a:t>
            </a:r>
            <a:r>
              <a:rPr lang="en-US" sz="900" dirty="0"/>
              <a:t> Christian Fellowship Bank of England Christian Union Chelmsford  City Council Christian Fellowship Essex County Council County Hall Christian Fellowship Rolls-Royce / HP Christian Fellowship BBC Media Village White City BBC - Christian Fellowship BBC North (</a:t>
            </a:r>
            <a:r>
              <a:rPr lang="en-US" sz="900" dirty="0" err="1"/>
              <a:t>Salford</a:t>
            </a:r>
            <a:r>
              <a:rPr lang="en-US" sz="900" dirty="0"/>
              <a:t>) Rothschild Christian Group Jaguar Land Rover - </a:t>
            </a:r>
            <a:r>
              <a:rPr lang="en-US" sz="900" dirty="0" err="1"/>
              <a:t>Gaydon</a:t>
            </a:r>
            <a:r>
              <a:rPr lang="en-US" sz="900" dirty="0"/>
              <a:t> Christian Fellowship Ford Christian Fellowship (Ford Motor Co </a:t>
            </a:r>
            <a:r>
              <a:rPr lang="en-US" sz="900" dirty="0" err="1"/>
              <a:t>Dunton</a:t>
            </a:r>
            <a:r>
              <a:rPr lang="en-US" sz="900" dirty="0"/>
              <a:t>) Plymouth City Council Christian Fellowship BG Christians At Work Elizabeth Gunn Centre Christian Fellowship Hewlett Packard (</a:t>
            </a:r>
            <a:r>
              <a:rPr lang="en-US" sz="900" dirty="0" err="1"/>
              <a:t>Bracknell</a:t>
            </a:r>
            <a:r>
              <a:rPr lang="en-US" sz="900" dirty="0"/>
              <a:t>) Christian Fellowship </a:t>
            </a:r>
            <a:r>
              <a:rPr lang="en-US" sz="900" dirty="0" err="1"/>
              <a:t>Darent</a:t>
            </a:r>
            <a:r>
              <a:rPr lang="en-US" sz="900" dirty="0"/>
              <a:t> Valley Hospital (Kent) Met Office Christian Fellowship Institute of Psychiatry Prayer Meeting BAE Systems, Broad Oak Christian Fellowship </a:t>
            </a:r>
            <a:r>
              <a:rPr lang="en-US" sz="900" dirty="0" err="1"/>
              <a:t>Adastral</a:t>
            </a:r>
            <a:r>
              <a:rPr lang="en-US" sz="900" dirty="0"/>
              <a:t> Park Christian Fellowship Legal And General </a:t>
            </a:r>
            <a:r>
              <a:rPr lang="en-US" sz="900" dirty="0" err="1"/>
              <a:t>Kingswood</a:t>
            </a:r>
            <a:r>
              <a:rPr lang="en-US" sz="900" dirty="0"/>
              <a:t> Christian Fellowship Runnymede Civic Offices Christian Fellowship Rutherford Appleton Laboratory Christian Fellowship BAE Systems And </a:t>
            </a:r>
            <a:r>
              <a:rPr lang="en-US" sz="900" dirty="0" err="1"/>
              <a:t>Selex</a:t>
            </a:r>
            <a:r>
              <a:rPr lang="en-US" sz="900" dirty="0"/>
              <a:t> Communications Christchurch </a:t>
            </a:r>
            <a:r>
              <a:rPr lang="en-US" sz="900" dirty="0" err="1"/>
              <a:t>Ealing</a:t>
            </a:r>
            <a:r>
              <a:rPr lang="en-US" sz="900" dirty="0"/>
              <a:t> Staff Christian Fellowship </a:t>
            </a:r>
            <a:r>
              <a:rPr lang="en-US" sz="900" dirty="0" err="1"/>
              <a:t>Bracknell</a:t>
            </a:r>
            <a:r>
              <a:rPr lang="en-US" sz="900" dirty="0"/>
              <a:t> Forest Council Staff Christian Fellowship Thales - Christians At Thales Network Rail - Waterloo Hydrographic Office Christian Fellowship (UK) Christians @ The National Assembly (</a:t>
            </a:r>
            <a:r>
              <a:rPr lang="en-US" sz="900" dirty="0" err="1"/>
              <a:t>Plas</a:t>
            </a:r>
            <a:r>
              <a:rPr lang="en-US" sz="900" dirty="0"/>
              <a:t> Glyndwr) Christians @ The National Assembly (</a:t>
            </a:r>
            <a:r>
              <a:rPr lang="en-US" sz="900" dirty="0" err="1"/>
              <a:t>Merthyr</a:t>
            </a:r>
            <a:r>
              <a:rPr lang="en-US" sz="900" dirty="0"/>
              <a:t>) </a:t>
            </a:r>
            <a:r>
              <a:rPr lang="en-US" sz="900" dirty="0" err="1"/>
              <a:t>Bootle</a:t>
            </a:r>
            <a:r>
              <a:rPr lang="en-US" sz="900" dirty="0"/>
              <a:t> Christian Group Accenture Christian Network </a:t>
            </a:r>
            <a:r>
              <a:rPr lang="en-US" sz="900" dirty="0" err="1"/>
              <a:t>Pera</a:t>
            </a:r>
            <a:r>
              <a:rPr lang="en-US" sz="900" dirty="0"/>
              <a:t> Fellowship (</a:t>
            </a:r>
            <a:r>
              <a:rPr lang="en-US" sz="900" dirty="0" err="1"/>
              <a:t>Pera</a:t>
            </a:r>
            <a:r>
              <a:rPr lang="en-US" sz="900" dirty="0"/>
              <a:t> Training) Oxford </a:t>
            </a:r>
            <a:r>
              <a:rPr lang="en-US" sz="900" dirty="0" err="1"/>
              <a:t>Biomedica</a:t>
            </a:r>
            <a:r>
              <a:rPr lang="en-US" sz="900" dirty="0"/>
              <a:t> MOD Abbey Wood Christian Union Leeds Combined Court Centre Christian Fellowship Royal Bank Of Scotland - RBS Bedford Borough Council Christian Fellowship Christians in Government UK EDF Energy Christian Fellowship RNIB Peterborough Enfield Civic Centre Christian Union KPMG - Canary Wharf Open University (Milton Keynes Campus) BT Christian Network Knorr-</a:t>
            </a:r>
            <a:r>
              <a:rPr lang="en-US" sz="900" dirty="0" err="1"/>
              <a:t>Bremse</a:t>
            </a:r>
            <a:r>
              <a:rPr lang="en-US" sz="900" dirty="0"/>
              <a:t> Rail Systems (UK) Ltd London Councils Christian Network Sapphire Plaza Christian Union (Reading) Reading at Work BP - </a:t>
            </a:r>
            <a:r>
              <a:rPr lang="en-US" sz="900" dirty="0" err="1"/>
              <a:t>Christian@BPSunbury</a:t>
            </a:r>
            <a:r>
              <a:rPr lang="en-US" sz="900" dirty="0"/>
              <a:t> RM Education Abingdon Christian Fellowship Thames Water Christian Group Princess of Wales Hospital Bridgend Christian Fellowship Barclays Christian Forum  (Northampton) Royal Mail Christian Police Association (West Midlands Force) Mott MacDonald Christian Fellowship </a:t>
            </a:r>
            <a:r>
              <a:rPr lang="en-US" sz="900" dirty="0" err="1"/>
              <a:t>Dartford</a:t>
            </a:r>
            <a:r>
              <a:rPr lang="en-US" sz="900" dirty="0"/>
              <a:t> Borough Council </a:t>
            </a:r>
            <a:r>
              <a:rPr lang="en-US" sz="900" dirty="0" err="1"/>
              <a:t>Cannock</a:t>
            </a:r>
            <a:r>
              <a:rPr lang="en-US" sz="900" dirty="0"/>
              <a:t> Chase Council Christian Staff Group University of Ulster Cardiff Council Christian Fellowship HSBC - Canary Wharf Quarry House, Leeds Eli Lilly - Christians @ Lilly Anglian Water (Thorpe Wood House Peterborough) Christian Group </a:t>
            </a:r>
            <a:r>
              <a:rPr lang="en-US" sz="900" dirty="0" err="1"/>
              <a:t>Ealing</a:t>
            </a:r>
            <a:r>
              <a:rPr lang="en-US" sz="900" dirty="0"/>
              <a:t> Council 'Workers Aflame!' Clyde and Co Christian Union Birmingham University Christians in Academia Hounslow Council Christian Union Sutton Council Christian Fellowship </a:t>
            </a:r>
            <a:r>
              <a:rPr lang="en-US" sz="900" dirty="0" err="1"/>
              <a:t>Haringey</a:t>
            </a:r>
            <a:r>
              <a:rPr lang="en-US" sz="900" dirty="0"/>
              <a:t> Council Christian Fellowship Merton Staff Christian Fellowship GlaxoSmithKline (</a:t>
            </a:r>
            <a:r>
              <a:rPr lang="en-US" sz="900" dirty="0" err="1"/>
              <a:t>Stevenage</a:t>
            </a:r>
            <a:r>
              <a:rPr lang="en-US" sz="900" dirty="0"/>
              <a:t>) GlaxoSmithKline (Ware) Department of Energy and Climate Change Christian Fellowship Land Registry Christian Group in Croydon GlaxoSmithKline (</a:t>
            </a:r>
            <a:r>
              <a:rPr lang="en-US" sz="900" dirty="0" err="1"/>
              <a:t>Stockley</a:t>
            </a:r>
            <a:r>
              <a:rPr lang="en-US" sz="900" dirty="0"/>
              <a:t> Park) Welsh Water GlaxoSmithKline (House) Microsoft in the Skype division </a:t>
            </a:r>
            <a:r>
              <a:rPr lang="en-US" sz="900" dirty="0" err="1"/>
              <a:t>Havering</a:t>
            </a:r>
            <a:r>
              <a:rPr lang="en-US" sz="900" dirty="0"/>
              <a:t> Council Christian Fellowship Ministry of Justice Christian Network Croydon Council Christian Fellowship Friends Life - Bristol PwC Bristol Grant Thornton Christian network PwC Christians Wiltshire Council Tower Hamlets Borough Council Christian Prayer Groups Ecclesiastical Insurance (UK) Christian Fellowship </a:t>
            </a:r>
            <a:endParaRPr lang="en-GB" sz="900" dirty="0"/>
          </a:p>
          <a:p>
            <a:pPr marL="42862" indent="0">
              <a:buNone/>
            </a:pPr>
            <a:r>
              <a:rPr lang="en-US" sz="900" dirty="0"/>
              <a:t>Airbus </a:t>
            </a:r>
            <a:r>
              <a:rPr lang="en-US" sz="900" dirty="0" err="1"/>
              <a:t>Filton</a:t>
            </a:r>
            <a:r>
              <a:rPr lang="en-US" sz="900" dirty="0"/>
              <a:t> </a:t>
            </a:r>
            <a:r>
              <a:rPr lang="en-US" sz="900" dirty="0" err="1"/>
              <a:t>Newham</a:t>
            </a:r>
            <a:r>
              <a:rPr lang="en-US" sz="900" dirty="0"/>
              <a:t> Staff Christian Fellowship Brent Civic Centre Christian Fellowship Barclays Capital BP Christian Group London Bloomberg Christians </a:t>
            </a:r>
            <a:r>
              <a:rPr lang="en-US" sz="900" dirty="0" err="1"/>
              <a:t>Southwark</a:t>
            </a:r>
            <a:r>
              <a:rPr lang="en-US" sz="900" dirty="0"/>
              <a:t> Council Christian Fellowship Deloitte Christian Fellowship Welsh Government Christian Fellowship Reading Borough Council Christian Union HSBC - Sheffield HSBC - Birmingham Edmund Street Fellowship HSBC - Birmingham </a:t>
            </a:r>
            <a:r>
              <a:rPr lang="en-US" sz="900" dirty="0" err="1"/>
              <a:t>Calthorpe</a:t>
            </a:r>
            <a:r>
              <a:rPr lang="en-US" sz="900" dirty="0"/>
              <a:t> Road Group HSBC -  London West End Naval Christian Fellowship Bible Study Group Ministry of </a:t>
            </a:r>
            <a:r>
              <a:rPr lang="en-US" sz="900" dirty="0" err="1"/>
              <a:t>Defence</a:t>
            </a:r>
            <a:r>
              <a:rPr lang="en-US" sz="900" dirty="0"/>
              <a:t> Christian Network Home Office Christian Network Department for International Development Barking and Dagenham Christian Fellowship Oracle UK Christian Group University of Reading Staff + Postgraduate Bible Study Royal Berkshire Hospital Christian Workplace Group </a:t>
            </a:r>
            <a:r>
              <a:rPr lang="en-US" sz="900" dirty="0" err="1"/>
              <a:t>Madejski</a:t>
            </a:r>
            <a:r>
              <a:rPr lang="en-US" sz="900" dirty="0"/>
              <a:t> Stadium (Reading FC) Pastoral Prayer Team Prosecution Christian Fellowship (Crown Prosecution Service) </a:t>
            </a:r>
            <a:r>
              <a:rPr lang="en-US" sz="900" dirty="0" err="1"/>
              <a:t>Redbridge</a:t>
            </a:r>
            <a:r>
              <a:rPr lang="en-US" sz="900" dirty="0"/>
              <a:t> Staff Christian Union Harrow Council - Christians in Discussion London Borough of Bromley / </a:t>
            </a:r>
            <a:r>
              <a:rPr lang="en-US" sz="900" dirty="0" err="1"/>
              <a:t>Oxleas</a:t>
            </a:r>
            <a:r>
              <a:rPr lang="en-US" sz="900" dirty="0"/>
              <a:t> NHS Trust Thomson Reuters - Canary Wharf Barclays Christian Forum Waltham Forest Christian Fellowship </a:t>
            </a:r>
            <a:endParaRPr lang="en-GB" sz="900" dirty="0"/>
          </a:p>
          <a:p>
            <a:pPr marL="42862" indent="0">
              <a:buNone/>
            </a:pPr>
            <a:endParaRPr lang="en-GB" sz="900" b="1" dirty="0"/>
          </a:p>
        </p:txBody>
      </p:sp>
      <p:sp>
        <p:nvSpPr>
          <p:cNvPr id="9" name="Rectangle 8"/>
          <p:cNvSpPr/>
          <p:nvPr/>
        </p:nvSpPr>
        <p:spPr>
          <a:xfrm>
            <a:off x="173736" y="402015"/>
            <a:ext cx="2823530" cy="369332"/>
          </a:xfrm>
          <a:prstGeom prst="rect">
            <a:avLst/>
          </a:prstGeom>
        </p:spPr>
        <p:txBody>
          <a:bodyPr wrap="none">
            <a:spAutoFit/>
          </a:bodyPr>
          <a:lstStyle/>
          <a:p>
            <a:r>
              <a:rPr lang="en-GB" b="1" dirty="0" smtClean="0"/>
              <a:t>Christian </a:t>
            </a:r>
            <a:r>
              <a:rPr lang="en-GB" b="1" dirty="0" smtClean="0"/>
              <a:t>Workplace</a:t>
            </a:r>
            <a:r>
              <a:rPr lang="en-GB" b="1" dirty="0" smtClean="0"/>
              <a:t> </a:t>
            </a:r>
            <a:r>
              <a:rPr lang="en-GB" b="1" dirty="0"/>
              <a:t>Groups</a:t>
            </a:r>
          </a:p>
        </p:txBody>
      </p:sp>
    </p:spTree>
    <p:extLst>
      <p:ext uri="{BB962C8B-B14F-4D97-AF65-F5344CB8AC3E}">
        <p14:creationId xmlns:p14="http://schemas.microsoft.com/office/powerpoint/2010/main" val="524012049"/>
      </p:ext>
    </p:extLst>
  </p:cSld>
  <p:clrMapOvr>
    <a:masterClrMapping/>
  </p:clrMapOvr>
  <mc:AlternateContent xmlns:mc="http://schemas.openxmlformats.org/markup-compatibility/2006">
    <mc:Choice xmlns:p14="http://schemas.microsoft.com/office/powerpoint/2010/main" Requires="p14">
      <p:transition spd="slow" p14:dur="2000" advClick="0" advTm="5000">
        <p:wipe/>
      </p:transition>
    </mc:Choice>
    <mc:Fallback>
      <p:transition spd="slow" advClick="0" advTm="5000">
        <p:wip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201168" y="0"/>
            <a:ext cx="6729984" cy="7004304"/>
          </a:xfrm>
          <a:prstGeom prst="roundRect">
            <a:avLst/>
          </a:prstGeom>
          <a:solidFill>
            <a:schemeClr val="bg1">
              <a:alpha val="77000"/>
            </a:schemeClr>
          </a:solidFill>
          <a:ln>
            <a:noFill/>
          </a:ln>
          <a:effectLst>
            <a:outerShdw blurRad="40000" dist="23000" dir="5400000" rotWithShape="0">
              <a:srgbClr val="000000">
                <a:alpha val="35000"/>
              </a:srgbClr>
            </a:outerShdw>
            <a:softEdge rad="1397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000"/>
          </a:p>
        </p:txBody>
      </p:sp>
      <p:sp>
        <p:nvSpPr>
          <p:cNvPr id="16" name="Content Placeholder 15"/>
          <p:cNvSpPr>
            <a:spLocks noGrp="1"/>
          </p:cNvSpPr>
          <p:nvPr>
            <p:ph idx="1"/>
          </p:nvPr>
        </p:nvSpPr>
        <p:spPr>
          <a:xfrm>
            <a:off x="173736" y="711713"/>
            <a:ext cx="5909012" cy="5718465"/>
          </a:xfrm>
          <a:scene3d>
            <a:camera prst="orthographicFront"/>
            <a:lightRig rig="balanced" dir="t"/>
          </a:scene3d>
        </p:spPr>
        <p:txBody>
          <a:bodyPr>
            <a:noAutofit/>
            <a:sp3d/>
          </a:bodyPr>
          <a:lstStyle/>
          <a:p>
            <a:pPr marL="42862" indent="0">
              <a:buNone/>
            </a:pPr>
            <a:r>
              <a:rPr lang="en-US" sz="900" dirty="0"/>
              <a:t>Department for Business, Innovation and Skills Christian Network (BISCN) Credit Suisse Christians Warwickshire County Council Christian Fellowship Department of Health Christian Network Estee Lauder Christian Fellowship Group Smith + Williamson Prayer Group EE Mobile Network (Hatfield) Owen Mumford Ltd Northwick Park Hospital Christian Fellowship EE Mobile Network (Bristol) Hackney Council Christian Fellowship Cambridge University Press Camden Council Christian Fellowship Birmingham City Council - Council House </a:t>
            </a:r>
            <a:r>
              <a:rPr lang="en-US" sz="900" dirty="0" err="1"/>
              <a:t>Lambeth</a:t>
            </a:r>
            <a:r>
              <a:rPr lang="en-US" sz="900" dirty="0"/>
              <a:t> Council Christian Group South London and </a:t>
            </a:r>
            <a:r>
              <a:rPr lang="en-US" sz="900" dirty="0" err="1"/>
              <a:t>Maudsley</a:t>
            </a:r>
            <a:r>
              <a:rPr lang="en-US" sz="900" dirty="0"/>
              <a:t> NHS Foundation Trust Bromley Council Christian Group Department for Environment, Food and Rural Affairs (Christians in DEFRA) Medicines and Healthcare products Regulatory Agency Department for Education Cabinet Office Christian Fellowship Department for Transport Department for Communities and Local Government Department for Work and Pensions </a:t>
            </a:r>
            <a:r>
              <a:rPr lang="en-US" sz="900" dirty="0" err="1"/>
              <a:t>Carphone</a:t>
            </a:r>
            <a:r>
              <a:rPr lang="en-US" sz="900" dirty="0"/>
              <a:t> Warehouse Christians Group EY Christian Network Parliamentary and Health Service Ombudsman Jaguar Land Rover - Whitley (Coventry) Christian Fellowship HMRC Birmingham - City Centre House Queen Alexandra Hospital Portsmouth Buildings Research Establishment (BRE) Christian Union Isle of Wight NHS Trust E.ON Christian Network in E.ON HMRC </a:t>
            </a:r>
            <a:r>
              <a:rPr lang="en-US" sz="900" dirty="0" err="1"/>
              <a:t>Wolverhampton</a:t>
            </a:r>
            <a:r>
              <a:rPr lang="en-US" sz="900" dirty="0"/>
              <a:t> BIS Valves Lenovo BNP Paribas </a:t>
            </a:r>
            <a:r>
              <a:rPr lang="en-US" sz="900" dirty="0" err="1"/>
              <a:t>npower</a:t>
            </a:r>
            <a:r>
              <a:rPr lang="en-US" sz="900" dirty="0"/>
              <a:t> (Prince's Way, </a:t>
            </a:r>
            <a:r>
              <a:rPr lang="en-US" sz="900" dirty="0" err="1"/>
              <a:t>Solihull</a:t>
            </a:r>
            <a:r>
              <a:rPr lang="en-US" sz="900" dirty="0"/>
              <a:t>) Transport for London (</a:t>
            </a:r>
            <a:r>
              <a:rPr lang="en-US" sz="900" dirty="0" err="1"/>
              <a:t>TfL</a:t>
            </a:r>
            <a:r>
              <a:rPr lang="en-US" sz="900" dirty="0"/>
              <a:t>) </a:t>
            </a:r>
            <a:r>
              <a:rPr lang="en-US" sz="900" dirty="0" err="1"/>
              <a:t>Westferry</a:t>
            </a:r>
            <a:r>
              <a:rPr lang="en-US" sz="900" dirty="0"/>
              <a:t> Circus British Council UBS Yahoo Richmond upon Thames Christian Fellowship Government Offices in Great George Street (GOGGS) Christian Fellowship HM Treasury HMRC - London Competition and Markets Authority Deutsche Bank Bank of America Merrill Lynch Citi - Christians at Citi FCA - Financial Conduct Authority Food Standards Agency Highways Agency - Guildford Animal and Plant Health Agency Job Centre Plus - </a:t>
            </a:r>
            <a:r>
              <a:rPr lang="en-US" sz="900" dirty="0" err="1"/>
              <a:t>Portree</a:t>
            </a:r>
            <a:r>
              <a:rPr lang="en-US" sz="900" dirty="0"/>
              <a:t>, Isle of Skye Northern Ireland Government - Civil Service Christian Union (Northern Ireland) Scottish Government HMRC Euston Tower Wellers Law Group LLP Supreme Court Home Office - HM Passport Office Peterborough </a:t>
            </a:r>
            <a:r>
              <a:rPr lang="en-US" sz="900" dirty="0" err="1"/>
              <a:t>Freshfields</a:t>
            </a:r>
            <a:r>
              <a:rPr lang="en-US" sz="900" dirty="0"/>
              <a:t> British Airways Birmingham City Council - Lancaster Circus + Woodcock Street Christian Fellowship York City Council Prayer Fellowship Greenwich Council Christian Fellowship BBC - New Broadcasting House London City Walk Christians in Government Group, Leeds Home Office - Liverpool Home Office - Hayes Home Office - Sheffield Home Office - Croydon Home Office - Durham Home Office - Leeds Home Office - 2 </a:t>
            </a:r>
            <a:r>
              <a:rPr lang="en-US" sz="900" dirty="0" err="1"/>
              <a:t>Marsham</a:t>
            </a:r>
            <a:r>
              <a:rPr lang="en-US" sz="900" dirty="0"/>
              <a:t> Street, London Department of Health - Richmond House Network Rail - Paddington GCHQ (Government Communications Headquarters) Cheltenham Treasury Solicitor's Department Network Rail - Milton Keynes Shell - Aberdeen Intellectual Property Office Insolvency Service Highways Agency - Birmingham Coutts Christian Fellowship Goldman Sachs Christian Group Insight Investment </a:t>
            </a:r>
            <a:r>
              <a:rPr lang="en-US" sz="900" dirty="0" err="1"/>
              <a:t>Bexley</a:t>
            </a:r>
            <a:r>
              <a:rPr lang="en-US" sz="900" dirty="0"/>
              <a:t> Borough Council Bournemouth Hospital Department of Health - Wellington House </a:t>
            </a:r>
            <a:r>
              <a:rPr lang="en-US" sz="900" dirty="0" err="1"/>
              <a:t>Aldershot</a:t>
            </a:r>
            <a:r>
              <a:rPr lang="en-US" sz="900" dirty="0"/>
              <a:t> Garrison Shell - South Bank, London Shell Strand - London Shell - Canary Wharf National Offender Management Service/HM Prison Service Prayer Group L+Q London Housing Association </a:t>
            </a:r>
            <a:r>
              <a:rPr lang="en-US" sz="900" dirty="0" err="1"/>
              <a:t>Blandford</a:t>
            </a:r>
            <a:r>
              <a:rPr lang="en-US" sz="900" dirty="0"/>
              <a:t> Garrison Britannia Royal Naval College Dartmouth </a:t>
            </a:r>
            <a:r>
              <a:rPr lang="en-US" sz="900" dirty="0" err="1"/>
              <a:t>Bovingdon</a:t>
            </a:r>
            <a:r>
              <a:rPr lang="en-US" sz="900" dirty="0"/>
              <a:t> Camp </a:t>
            </a:r>
            <a:r>
              <a:rPr lang="en-US" sz="900" dirty="0" err="1"/>
              <a:t>Catterick</a:t>
            </a:r>
            <a:r>
              <a:rPr lang="en-US" sz="900" dirty="0"/>
              <a:t> Garrison DSTL </a:t>
            </a:r>
            <a:r>
              <a:rPr lang="en-US" sz="900" dirty="0" err="1"/>
              <a:t>Portsdown</a:t>
            </a:r>
            <a:r>
              <a:rPr lang="en-US" sz="900" dirty="0"/>
              <a:t> West HM Naval Base </a:t>
            </a:r>
            <a:r>
              <a:rPr lang="en-US" sz="900" dirty="0" err="1"/>
              <a:t>Faslane</a:t>
            </a:r>
            <a:r>
              <a:rPr lang="en-US" sz="900" dirty="0"/>
              <a:t>, Clyde HM Naval Base Portsmouth / </a:t>
            </a:r>
            <a:r>
              <a:rPr lang="en-US" sz="900" dirty="0" err="1"/>
              <a:t>Gosport</a:t>
            </a:r>
            <a:r>
              <a:rPr lang="en-US" sz="900" dirty="0"/>
              <a:t> Headley Court - </a:t>
            </a:r>
            <a:r>
              <a:rPr lang="en-US" sz="900" dirty="0" err="1"/>
              <a:t>Defence</a:t>
            </a:r>
            <a:r>
              <a:rPr lang="en-US" sz="900" dirty="0"/>
              <a:t> Medical Rehabilitation Centre </a:t>
            </a:r>
            <a:r>
              <a:rPr lang="en-US" sz="900" dirty="0" err="1"/>
              <a:t>Sookias</a:t>
            </a:r>
            <a:r>
              <a:rPr lang="en-US" sz="900" dirty="0"/>
              <a:t> Solicitors Prayer meeting Office of the Public Guardian, Birmingham HMS Drake, Plymouth HMS Excellent, Portsmouth HMS Nelson, Portsmouth HMS Collingwood HMS Sultan Marlow (</a:t>
            </a:r>
            <a:r>
              <a:rPr lang="en-US" sz="900" dirty="0" err="1"/>
              <a:t>Medmenham</a:t>
            </a:r>
            <a:r>
              <a:rPr lang="en-US" sz="900" dirty="0"/>
              <a:t> Armed Forces Married Quarters) Northwood Headquarters </a:t>
            </a:r>
            <a:r>
              <a:rPr lang="en-US" sz="900" dirty="0" err="1"/>
              <a:t>Pirbright</a:t>
            </a:r>
            <a:r>
              <a:rPr lang="en-US" sz="900" dirty="0"/>
              <a:t> Garrison RAF </a:t>
            </a:r>
            <a:r>
              <a:rPr lang="en-US" sz="900" dirty="0" err="1"/>
              <a:t>Cosford</a:t>
            </a:r>
            <a:r>
              <a:rPr lang="en-US" sz="900" dirty="0"/>
              <a:t> RAF </a:t>
            </a:r>
            <a:r>
              <a:rPr lang="en-US" sz="900" dirty="0" err="1"/>
              <a:t>Henlow</a:t>
            </a:r>
            <a:r>
              <a:rPr lang="en-US" sz="900" dirty="0"/>
              <a:t> RAF High Wycombe RAF </a:t>
            </a:r>
            <a:r>
              <a:rPr lang="en-US" sz="900" dirty="0" err="1"/>
              <a:t>Odiham</a:t>
            </a:r>
            <a:r>
              <a:rPr lang="en-US" sz="900" dirty="0"/>
              <a:t> </a:t>
            </a:r>
            <a:r>
              <a:rPr lang="en-US" sz="900" dirty="0" err="1"/>
              <a:t>Fulham</a:t>
            </a:r>
            <a:r>
              <a:rPr lang="en-US" sz="900" dirty="0"/>
              <a:t> Police Station </a:t>
            </a:r>
            <a:r>
              <a:rPr lang="en-US" sz="900" dirty="0" err="1"/>
              <a:t>Hillingdon</a:t>
            </a:r>
            <a:r>
              <a:rPr lang="en-US" sz="900" dirty="0"/>
              <a:t> Borough Council Barnet Borough Council Barnet Borough Council </a:t>
            </a:r>
            <a:r>
              <a:rPr lang="en-US" sz="900" dirty="0" err="1"/>
              <a:t>Chiswick</a:t>
            </a:r>
            <a:r>
              <a:rPr lang="en-US" sz="900" dirty="0"/>
              <a:t> Business Park Cisco Systems North Bristol NHS Trust  / </a:t>
            </a:r>
            <a:r>
              <a:rPr lang="en-US" sz="900" dirty="0" err="1"/>
              <a:t>Southmead</a:t>
            </a:r>
            <a:r>
              <a:rPr lang="en-US" sz="900" dirty="0"/>
              <a:t> Hospital </a:t>
            </a:r>
            <a:r>
              <a:rPr lang="en-US" sz="900" dirty="0" err="1"/>
              <a:t>Cathays</a:t>
            </a:r>
            <a:r>
              <a:rPr lang="en-US" sz="900" dirty="0"/>
              <a:t> Park Evangelical Christian Fellowship Cody Christian Fellowship Environment Agency - Bridgewater Environment Agency - North West Region Environment Agency - South </a:t>
            </a:r>
            <a:r>
              <a:rPr lang="en-US" sz="900" dirty="0" err="1"/>
              <a:t>Wessex</a:t>
            </a:r>
            <a:r>
              <a:rPr lang="en-US" sz="900" dirty="0"/>
              <a:t> Area Environment Agency - </a:t>
            </a:r>
            <a:r>
              <a:rPr lang="en-US" sz="900" dirty="0" err="1"/>
              <a:t>Worthing</a:t>
            </a:r>
            <a:r>
              <a:rPr lang="en-US" sz="900" dirty="0"/>
              <a:t> Environment Agency - Exeter Environment Agency - Reading Fujitsu - </a:t>
            </a:r>
            <a:r>
              <a:rPr lang="en-US" sz="900" dirty="0" err="1"/>
              <a:t>Stevenage</a:t>
            </a:r>
            <a:r>
              <a:rPr lang="en-US" sz="900" dirty="0"/>
              <a:t> Fujitsu - North West Christian fellowship GL </a:t>
            </a:r>
            <a:r>
              <a:rPr lang="en-US" sz="900" dirty="0" smtClean="0"/>
              <a:t>Noble Denton Christian Fellowship </a:t>
            </a:r>
            <a:r>
              <a:rPr lang="en-US" sz="900" dirty="0" err="1" smtClean="0"/>
              <a:t>Sandhurst</a:t>
            </a:r>
            <a:r>
              <a:rPr lang="en-US" sz="900" dirty="0" smtClean="0"/>
              <a:t>, Royal Military Academy </a:t>
            </a:r>
            <a:r>
              <a:rPr lang="en-US" sz="900" dirty="0" err="1" smtClean="0"/>
              <a:t>Shrivenham</a:t>
            </a:r>
            <a:r>
              <a:rPr lang="en-US" sz="900" dirty="0" smtClean="0"/>
              <a:t>, </a:t>
            </a:r>
            <a:r>
              <a:rPr lang="en-US" sz="900" dirty="0" err="1" smtClean="0"/>
              <a:t>Defence</a:t>
            </a:r>
            <a:r>
              <a:rPr lang="en-US" sz="900" dirty="0" smtClean="0"/>
              <a:t> College of Management and Technology </a:t>
            </a:r>
            <a:r>
              <a:rPr lang="en-US" sz="900" dirty="0" err="1" smtClean="0"/>
              <a:t>Tidworth</a:t>
            </a:r>
            <a:r>
              <a:rPr lang="en-US" sz="900" dirty="0" smtClean="0"/>
              <a:t> Garrison Institute of Engineering and Technology IBM South Bank, London Local Government Shared Services Office of National Statistics (</a:t>
            </a:r>
            <a:r>
              <a:rPr lang="en-US" sz="900" dirty="0" err="1" smtClean="0"/>
              <a:t>Titchfield</a:t>
            </a:r>
            <a:r>
              <a:rPr lang="en-US" sz="900" dirty="0" smtClean="0"/>
              <a:t>) Suffolk County Council Christian Fellowship Ordnance Survey Christian Fellowship </a:t>
            </a:r>
            <a:r>
              <a:rPr lang="en-US" sz="900" dirty="0" err="1" smtClean="0"/>
              <a:t>Risley</a:t>
            </a:r>
            <a:r>
              <a:rPr lang="en-US" sz="900" dirty="0" smtClean="0"/>
              <a:t> Christian Fellowship (</a:t>
            </a:r>
            <a:r>
              <a:rPr lang="en-US" sz="900" dirty="0" err="1" smtClean="0"/>
              <a:t>Sellafield</a:t>
            </a:r>
            <a:r>
              <a:rPr lang="en-US" sz="900" dirty="0" smtClean="0"/>
              <a:t>) Santander plc Workers Christian Fellowship </a:t>
            </a:r>
            <a:r>
              <a:rPr lang="en-US" sz="900" dirty="0" err="1" smtClean="0"/>
              <a:t>Selex</a:t>
            </a:r>
            <a:r>
              <a:rPr lang="en-US" sz="900" dirty="0" smtClean="0"/>
              <a:t> ES Christian Union Siemens Metals Technologies Worcestershire County Council Christian Fellowship </a:t>
            </a:r>
            <a:endParaRPr lang="en-GB" sz="900" dirty="0" smtClean="0"/>
          </a:p>
          <a:p>
            <a:pPr marL="42862" indent="0">
              <a:buNone/>
            </a:pPr>
            <a:endParaRPr lang="en-GB" sz="900" b="1" dirty="0"/>
          </a:p>
        </p:txBody>
      </p:sp>
      <p:grpSp>
        <p:nvGrpSpPr>
          <p:cNvPr id="11" name="Group 10"/>
          <p:cNvGrpSpPr/>
          <p:nvPr/>
        </p:nvGrpSpPr>
        <p:grpSpPr>
          <a:xfrm>
            <a:off x="7061985" y="1082903"/>
            <a:ext cx="1789995" cy="5775097"/>
            <a:chOff x="7061985" y="1082903"/>
            <a:chExt cx="1789995" cy="5775097"/>
          </a:xfrm>
        </p:grpSpPr>
        <p:sp>
          <p:nvSpPr>
            <p:cNvPr id="12" name="Rounded Rectangle 11"/>
            <p:cNvSpPr/>
            <p:nvPr/>
          </p:nvSpPr>
          <p:spPr>
            <a:xfrm>
              <a:off x="7061985" y="1082903"/>
              <a:ext cx="1789995" cy="5775097"/>
            </a:xfrm>
            <a:prstGeom prst="roundRect">
              <a:avLst/>
            </a:prstGeom>
            <a:solidFill>
              <a:schemeClr val="bg1">
                <a:alpha val="77000"/>
              </a:schemeClr>
            </a:solidFill>
            <a:ln>
              <a:noFill/>
            </a:ln>
            <a:effectLst>
              <a:outerShdw blurRad="40000" dist="23000" dir="5400000" rotWithShape="0">
                <a:srgbClr val="000000">
                  <a:alpha val="35000"/>
                </a:srgbClr>
              </a:outerShdw>
              <a:softEdge rad="1397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000"/>
            </a:p>
          </p:txBody>
        </p:sp>
        <p:sp>
          <p:nvSpPr>
            <p:cNvPr id="13" name="Rectangle 12"/>
            <p:cNvSpPr/>
            <p:nvPr/>
          </p:nvSpPr>
          <p:spPr>
            <a:xfrm rot="5400000">
              <a:off x="5728403" y="3259642"/>
              <a:ext cx="4484074" cy="1446550"/>
            </a:xfrm>
            <a:prstGeom prst="rect">
              <a:avLst/>
            </a:prstGeom>
          </p:spPr>
          <p:txBody>
            <a:bodyPr wrap="square">
              <a:spAutoFit/>
            </a:bodyPr>
            <a:lstStyle/>
            <a:p>
              <a:pPr algn="ctr"/>
              <a:r>
                <a:rPr lang="en-GB" sz="4400" b="1" dirty="0" smtClean="0"/>
                <a:t>Christian Groups with a purpose</a:t>
              </a:r>
              <a:endParaRPr lang="en-GB" sz="4400" b="1" dirty="0"/>
            </a:p>
          </p:txBody>
        </p:sp>
      </p:grpSp>
      <p:sp>
        <p:nvSpPr>
          <p:cNvPr id="14" name="Rectangle 13"/>
          <p:cNvSpPr/>
          <p:nvPr/>
        </p:nvSpPr>
        <p:spPr>
          <a:xfrm>
            <a:off x="173736" y="402015"/>
            <a:ext cx="2823530" cy="369332"/>
          </a:xfrm>
          <a:prstGeom prst="rect">
            <a:avLst/>
          </a:prstGeom>
        </p:spPr>
        <p:txBody>
          <a:bodyPr wrap="none">
            <a:spAutoFit/>
          </a:bodyPr>
          <a:lstStyle/>
          <a:p>
            <a:r>
              <a:rPr lang="en-GB" b="1" dirty="0" smtClean="0"/>
              <a:t>Christian </a:t>
            </a:r>
            <a:r>
              <a:rPr lang="en-GB" b="1" dirty="0" smtClean="0"/>
              <a:t>Workplace</a:t>
            </a:r>
            <a:r>
              <a:rPr lang="en-GB" b="1" dirty="0" smtClean="0"/>
              <a:t> </a:t>
            </a:r>
            <a:r>
              <a:rPr lang="en-GB" b="1" dirty="0"/>
              <a:t>Groups</a:t>
            </a:r>
          </a:p>
        </p:txBody>
      </p:sp>
    </p:spTree>
    <p:extLst>
      <p:ext uri="{BB962C8B-B14F-4D97-AF65-F5344CB8AC3E}">
        <p14:creationId xmlns:p14="http://schemas.microsoft.com/office/powerpoint/2010/main" val="332519062"/>
      </p:ext>
    </p:extLst>
  </p:cSld>
  <p:clrMapOvr>
    <a:masterClrMapping/>
  </p:clrMapOvr>
  <mc:AlternateContent xmlns:mc="http://schemas.openxmlformats.org/markup-compatibility/2006">
    <mc:Choice xmlns:p14="http://schemas.microsoft.com/office/powerpoint/2010/main" Requires="p14">
      <p:transition spd="slow" p14:dur="2000" advClick="0" advTm="5000">
        <p:wipe/>
      </p:transition>
    </mc:Choice>
    <mc:Fallback>
      <p:transition spd="slow" advClick="0" advTm="5000">
        <p:wip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201168" y="0"/>
            <a:ext cx="6729984" cy="7004304"/>
          </a:xfrm>
          <a:prstGeom prst="roundRect">
            <a:avLst/>
          </a:prstGeom>
          <a:solidFill>
            <a:schemeClr val="bg1">
              <a:alpha val="77000"/>
            </a:schemeClr>
          </a:solidFill>
          <a:ln>
            <a:noFill/>
          </a:ln>
          <a:effectLst>
            <a:outerShdw blurRad="40000" dist="23000" dir="5400000" rotWithShape="0">
              <a:srgbClr val="000000">
                <a:alpha val="35000"/>
              </a:srgbClr>
            </a:outerShdw>
            <a:softEdge rad="1397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000"/>
          </a:p>
        </p:txBody>
      </p:sp>
      <p:sp>
        <p:nvSpPr>
          <p:cNvPr id="16" name="Content Placeholder 15"/>
          <p:cNvSpPr>
            <a:spLocks noGrp="1"/>
          </p:cNvSpPr>
          <p:nvPr>
            <p:ph idx="1"/>
          </p:nvPr>
        </p:nvSpPr>
        <p:spPr>
          <a:xfrm>
            <a:off x="173736" y="695737"/>
            <a:ext cx="6049264" cy="3973822"/>
          </a:xfrm>
          <a:scene3d>
            <a:camera prst="orthographicFront"/>
            <a:lightRig rig="balanced" dir="t"/>
          </a:scene3d>
        </p:spPr>
        <p:txBody>
          <a:bodyPr>
            <a:noAutofit/>
            <a:sp3d/>
          </a:bodyPr>
          <a:lstStyle/>
          <a:p>
            <a:pPr marL="42862" indent="0">
              <a:buNone/>
            </a:pPr>
            <a:r>
              <a:rPr lang="en-US" sz="900" dirty="0" err="1"/>
              <a:t>FireFighters</a:t>
            </a:r>
            <a:r>
              <a:rPr lang="en-US" sz="900" dirty="0"/>
              <a:t> in Suffolk CBRE James Paget University Hospitals NHS Trust Conquest Hospital (St. </a:t>
            </a:r>
            <a:r>
              <a:rPr lang="en-US" sz="900" dirty="0" err="1"/>
              <a:t>Leonards</a:t>
            </a:r>
            <a:r>
              <a:rPr lang="en-US" sz="900" dirty="0"/>
              <a:t>-on-Sea) Transport for London (</a:t>
            </a:r>
            <a:r>
              <a:rPr lang="en-US" sz="900" dirty="0" err="1"/>
              <a:t>TfL</a:t>
            </a:r>
            <a:r>
              <a:rPr lang="en-US" sz="900" dirty="0"/>
              <a:t>) Palestra Christian Fellowship Transport for London (</a:t>
            </a:r>
            <a:r>
              <a:rPr lang="en-US" sz="900" dirty="0" err="1"/>
              <a:t>TfL</a:t>
            </a:r>
            <a:r>
              <a:rPr lang="en-US" sz="900" dirty="0"/>
              <a:t>) Pier Walk Christian Fellowship Aston Martin </a:t>
            </a:r>
            <a:r>
              <a:rPr lang="en-US" sz="900" dirty="0" err="1"/>
              <a:t>Lagonda</a:t>
            </a:r>
            <a:r>
              <a:rPr lang="en-US" sz="900" dirty="0"/>
              <a:t> Nationwide </a:t>
            </a:r>
            <a:r>
              <a:rPr lang="en-US" sz="900" dirty="0" err="1"/>
              <a:t>Swindon</a:t>
            </a:r>
            <a:r>
              <a:rPr lang="en-US" sz="900" dirty="0"/>
              <a:t> Nationwide Bournemouth Nationwide Northampton Maritime Coastguard Agency (Southampton) Solicitors Regulation Authority Monitor (Health Services Sector Regulator) St </a:t>
            </a:r>
            <a:r>
              <a:rPr lang="en-US" sz="900" dirty="0" err="1"/>
              <a:t>Margaretâ</a:t>
            </a:r>
            <a:r>
              <a:rPr lang="en-US" sz="900" dirty="0"/>
              <a:t>€™s Hospital - South Essex Partnership University Sussex Community NHS Trust Marks and </a:t>
            </a:r>
            <a:r>
              <a:rPr lang="en-US" sz="900" dirty="0" err="1"/>
              <a:t>Spencers</a:t>
            </a:r>
            <a:r>
              <a:rPr lang="en-US" sz="900" dirty="0"/>
              <a:t> West Sussex County Council Gentoo Group EE Mobile Network (Paddington) Virgin Trains Dyson Christian Network Action for Children Waterloo Housing Association, Birmingham BNY Mellon - Canary Wharf Rolls-Royce plc DERBY </a:t>
            </a:r>
            <a:r>
              <a:rPr lang="en-US" sz="900" dirty="0" err="1"/>
              <a:t>Lewisham</a:t>
            </a:r>
            <a:r>
              <a:rPr lang="en-US" sz="900" dirty="0"/>
              <a:t> Borough Council New Scotland Yard Bow Road Police Station Edinburgh House (Metropolitan Police) </a:t>
            </a:r>
            <a:r>
              <a:rPr lang="en-US" sz="900" dirty="0" err="1"/>
              <a:t>Bexley</a:t>
            </a:r>
            <a:r>
              <a:rPr lang="en-US" sz="900" dirty="0"/>
              <a:t> Police Station Hounslow Police Station Nomura and Instinet City Hall Christian group Cobalt Square Police Station </a:t>
            </a:r>
            <a:r>
              <a:rPr lang="en-US" sz="900" dirty="0" err="1"/>
              <a:t>Ealing</a:t>
            </a:r>
            <a:r>
              <a:rPr lang="en-US" sz="900" dirty="0"/>
              <a:t> Police Station Weil News UK + Ireland Ltd (formerly News International) Visa </a:t>
            </a:r>
            <a:r>
              <a:rPr lang="en-US" sz="900" dirty="0" err="1"/>
              <a:t>Eversheds</a:t>
            </a:r>
            <a:r>
              <a:rPr lang="en-US" sz="900" dirty="0"/>
              <a:t> FMLC Mercers AXA-UK MWM consulting Bank of Canada Milton Keynes University Hospital NHS FT E.ON Christians - Nottingham North </a:t>
            </a:r>
            <a:r>
              <a:rPr lang="en-US" sz="900" dirty="0" err="1"/>
              <a:t>Uniper</a:t>
            </a:r>
            <a:r>
              <a:rPr lang="en-US" sz="900" dirty="0"/>
              <a:t> </a:t>
            </a:r>
            <a:r>
              <a:rPr lang="en-US" sz="900" dirty="0" err="1"/>
              <a:t>â</a:t>
            </a:r>
            <a:r>
              <a:rPr lang="en-US" sz="900" dirty="0"/>
              <a:t>€“ Technology Centre </a:t>
            </a:r>
            <a:r>
              <a:rPr lang="en-US" sz="900" dirty="0" err="1"/>
              <a:t>Sefton</a:t>
            </a:r>
            <a:r>
              <a:rPr lang="en-US" sz="900" dirty="0"/>
              <a:t> Council Kingston Hospital NHS Foundation Trust SLR - Bristol Halfords </a:t>
            </a:r>
            <a:r>
              <a:rPr lang="en-US" sz="900" dirty="0" err="1"/>
              <a:t>Wellcome</a:t>
            </a:r>
            <a:r>
              <a:rPr lang="en-US" sz="900" dirty="0"/>
              <a:t> Trust - 'Christians in </a:t>
            </a:r>
            <a:r>
              <a:rPr lang="en-US" sz="900" dirty="0" err="1"/>
              <a:t>Wellcome</a:t>
            </a:r>
            <a:r>
              <a:rPr lang="en-US" sz="900" dirty="0"/>
              <a:t>' </a:t>
            </a:r>
            <a:r>
              <a:rPr lang="en-US" sz="900" dirty="0" err="1"/>
              <a:t>Teekay</a:t>
            </a:r>
            <a:r>
              <a:rPr lang="en-US" sz="900" dirty="0"/>
              <a:t> Offshore Production Severn Trent </a:t>
            </a:r>
            <a:r>
              <a:rPr lang="en-US" sz="900" dirty="0" err="1"/>
              <a:t>Ormerod</a:t>
            </a:r>
            <a:r>
              <a:rPr lang="en-US" sz="900" dirty="0"/>
              <a:t> Trust Wilton Centre, Teesside Mott MacDonald Christian Fellowship - Birmingham PwC Birmingham Library of Birmingham University of Surrey Staff and </a:t>
            </a:r>
            <a:r>
              <a:rPr lang="en-US" sz="900" dirty="0" err="1"/>
              <a:t>Postgradaute</a:t>
            </a:r>
            <a:r>
              <a:rPr lang="en-US" sz="900" dirty="0"/>
              <a:t> Christian Fellowship Christian Aid - Hope Hub group at Christian Aid </a:t>
            </a:r>
            <a:r>
              <a:rPr lang="en-US" sz="900" dirty="0" err="1"/>
              <a:t>Clatterbridge</a:t>
            </a:r>
            <a:r>
              <a:rPr lang="en-US" sz="900" dirty="0"/>
              <a:t> Cancer Centre Deloitte Christian Fellowship (Reading) Hammersmith and </a:t>
            </a:r>
            <a:r>
              <a:rPr lang="en-US" sz="900" dirty="0" err="1"/>
              <a:t>Fulham</a:t>
            </a:r>
            <a:r>
              <a:rPr lang="en-US" sz="900" dirty="0"/>
              <a:t> Borough Council </a:t>
            </a:r>
            <a:r>
              <a:rPr lang="en-US" sz="900" dirty="0" err="1"/>
              <a:t>Defence</a:t>
            </a:r>
            <a:r>
              <a:rPr lang="en-US" sz="900" dirty="0"/>
              <a:t> Infrastructure </a:t>
            </a:r>
            <a:r>
              <a:rPr lang="en-US" sz="900" dirty="0" err="1"/>
              <a:t>Organisation</a:t>
            </a:r>
            <a:r>
              <a:rPr lang="en-US" sz="900" dirty="0"/>
              <a:t> Sutton </a:t>
            </a:r>
            <a:r>
              <a:rPr lang="en-US" sz="900" dirty="0" err="1"/>
              <a:t>Coldfield</a:t>
            </a:r>
            <a:r>
              <a:rPr lang="en-US" sz="900" dirty="0"/>
              <a:t> NGA HR Rolls Royce - Bristol University West of England (UWE) Osborne Clarke Burges Salmon HSBC - Bristol Aztec West Natural England Bristol </a:t>
            </a:r>
            <a:r>
              <a:rPr lang="en-US" sz="900" dirty="0" err="1"/>
              <a:t>Renishaw</a:t>
            </a:r>
            <a:r>
              <a:rPr lang="en-US" sz="900" dirty="0"/>
              <a:t> - Wotton-Under-Edge Blenheim Court Prayer Group Office of the Public Guardian, Nottingham Deloitte Christian Fellowship (Birmingham) WSP Parsons Brinckerhoff - Coventry Derby University Staff Christian Network Crawley Court Christian Fellowship Bombardier Lunchtime Christian Fellowship </a:t>
            </a:r>
            <a:r>
              <a:rPr lang="en-US" sz="900" dirty="0" err="1"/>
              <a:t>Superdry</a:t>
            </a:r>
            <a:r>
              <a:rPr lang="en-US" sz="900" dirty="0"/>
              <a:t> Christian Group (Cheltenham) Utility Warehouse Association of Train Operating Companies (ATOC) City + Guilds Group Allen and </a:t>
            </a:r>
            <a:r>
              <a:rPr lang="en-US" sz="900" dirty="0" err="1"/>
              <a:t>Overy</a:t>
            </a:r>
            <a:r>
              <a:rPr lang="en-US" sz="900" dirty="0"/>
              <a:t> Christian Group Willis Towers Watson Broad Lane Vets </a:t>
            </a:r>
            <a:r>
              <a:rPr lang="en-US" sz="900" dirty="0" smtClean="0"/>
              <a:t>Waverley </a:t>
            </a:r>
            <a:r>
              <a:rPr lang="en-US" sz="900" dirty="0"/>
              <a:t>Borough Council - Waverley Christians at Work Group Royal </a:t>
            </a:r>
            <a:r>
              <a:rPr lang="en-US" sz="900" dirty="0" err="1"/>
              <a:t>Orthopaedic</a:t>
            </a:r>
            <a:r>
              <a:rPr lang="en-US" sz="900" dirty="0"/>
              <a:t> Hospital Stanmore CF Hampshire Council Continental ATOS JP Morgan - Canary Wharf HSBC - Southampton and Portsmouth HSBC - Leeds Financial Ombudsman Barclays - Christians @ </a:t>
            </a:r>
            <a:r>
              <a:rPr lang="en-US" sz="900" dirty="0" err="1"/>
              <a:t>Radbroke</a:t>
            </a:r>
            <a:r>
              <a:rPr lang="en-US" sz="900" dirty="0"/>
              <a:t> Morgan Stanley National Bank of Abu Dhabi State Street Bank and Trust </a:t>
            </a:r>
            <a:r>
              <a:rPr lang="en-US" sz="900" dirty="0" err="1"/>
              <a:t>Mastercard</a:t>
            </a:r>
            <a:r>
              <a:rPr lang="en-US" sz="900" dirty="0"/>
              <a:t> HSBC - Bournemouth and Christchurch Debenhams Head Office Ballymore Fitch Ratings - Canary Wharf Investec Google Clifford Chance - Canary Wharf Ford Christian Fellowship  (</a:t>
            </a:r>
            <a:r>
              <a:rPr lang="en-US" sz="900" dirty="0" err="1"/>
              <a:t>Warley</a:t>
            </a:r>
            <a:r>
              <a:rPr lang="en-US" sz="900" dirty="0"/>
              <a:t>) Ford Christian Fellowship (Dagenham) Boston Consulting Group WSP Parsons Brinckerhoff - London Horton Hospital, </a:t>
            </a:r>
            <a:r>
              <a:rPr lang="en-US" sz="900" dirty="0" err="1"/>
              <a:t>Banbury</a:t>
            </a:r>
            <a:r>
              <a:rPr lang="en-US" sz="900" dirty="0"/>
              <a:t> Greater London Authority </a:t>
            </a:r>
            <a:r>
              <a:rPr lang="en-US" sz="900" dirty="0" err="1"/>
              <a:t>Costain</a:t>
            </a:r>
            <a:r>
              <a:rPr lang="en-US" sz="900" dirty="0"/>
              <a:t> BT Christian Network (BT Central) </a:t>
            </a:r>
            <a:r>
              <a:rPr lang="en-US" sz="900" dirty="0" err="1"/>
              <a:t>Eastbourne</a:t>
            </a:r>
            <a:r>
              <a:rPr lang="en-US" sz="900" dirty="0"/>
              <a:t> District General Hospital (not live) Royal Bank Of Scotland Birmingham RBS (internal use only) Royal Bank Of Scotland Manchester - RBS (internal use only) </a:t>
            </a:r>
            <a:endParaRPr lang="en-GB" sz="900" dirty="0"/>
          </a:p>
          <a:p>
            <a:pPr marL="42862" indent="0">
              <a:buNone/>
            </a:pPr>
            <a:endParaRPr lang="en-GB" sz="900" b="1" dirty="0"/>
          </a:p>
        </p:txBody>
      </p:sp>
      <p:sp>
        <p:nvSpPr>
          <p:cNvPr id="10" name="Content Placeholder 15"/>
          <p:cNvSpPr txBox="1">
            <a:spLocks/>
          </p:cNvSpPr>
          <p:nvPr/>
        </p:nvSpPr>
        <p:spPr>
          <a:xfrm>
            <a:off x="173736" y="4894537"/>
            <a:ext cx="6049264" cy="1990497"/>
          </a:xfrm>
          <a:prstGeom prst="rect">
            <a:avLst/>
          </a:prstGeom>
          <a:scene3d>
            <a:camera prst="orthographicFront"/>
            <a:lightRig rig="balanced" dir="t"/>
          </a:scene3d>
        </p:spPr>
        <p:txBody>
          <a:bodyPr vert="horz" lIns="91440" tIns="45720" rIns="91440" bIns="45720" rtlCol="0">
            <a:noAutofit/>
            <a:sp3d/>
          </a:bodyPr>
          <a:lstStyle>
            <a:lvl1pPr marL="257175" indent="-257175" algn="l" defTabSz="342900" rtl="0" eaLnBrk="1" latinLnBrk="0" hangingPunct="1">
              <a:spcBef>
                <a:spcPct val="20000"/>
              </a:spcBef>
              <a:buFont typeface="Arial"/>
              <a:buChar char="•"/>
              <a:defRPr sz="21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18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5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35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35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a:lstStyle>
          <a:p>
            <a:pPr marL="42862" indent="0">
              <a:buFont typeface="Arial"/>
              <a:buNone/>
            </a:pPr>
            <a:r>
              <a:rPr lang="en-US" sz="900" smtClean="0"/>
              <a:t>Association of Christian Law Firms Association Of Christian Teachers Christian Medical Fellowship Christian Police Association Christians In Property Christians In Sport Lawyers' Christian Fellowship Naval Christian Fellowship Nurses Christian Fellowship Scotland Social Work Christian Fellowship Agricultural Christian Fellowship Christian Dental Fellowship Christians In Science Christians in Library and Information Services Veterinary Christian Fellowship Christians In Politics Christian Academic Network Armed Forces Christian Union Association Of Christian Financial Advisers Association Of Christian Economists TheMediaNet Nurses and Midwives - CMF Christians In Motorsport Institute of Chartered Secretaries and Administrators Christian Fellowship Glory Road Christian Dance Fellowship of Britain HR Network British Association of Christians in Psychology Christian Literary Studies Group (CLSG) Christian Initiatives in Early Years Education Soldiers and Airmans Scripture Readers Association Arts Centre Group Christians in Journalism Healthcare Christian Fellowship Carers Christian Fellowship Catholic Police Guild of England and Wales Christians In Entertainment Christians in Architecture and Planning Christians in the Oil Industry (CITOI) Firefighters For Christ Christians in Pharmacy Association of Christians in Archaeology and Heritage Christians In Communications London Christian Police Family Kingdom Code Allied Health Professionals Christian Network Christians in Marketing Christians in Parliament </a:t>
            </a:r>
            <a:endParaRPr lang="en-GB" sz="900" smtClean="0"/>
          </a:p>
          <a:p>
            <a:pPr marL="42862" indent="0">
              <a:buFont typeface="Arial"/>
              <a:buNone/>
            </a:pPr>
            <a:endParaRPr lang="en-GB" sz="900" b="1" dirty="0"/>
          </a:p>
        </p:txBody>
      </p:sp>
      <p:sp>
        <p:nvSpPr>
          <p:cNvPr id="11" name="Rectangle 10"/>
          <p:cNvSpPr/>
          <p:nvPr/>
        </p:nvSpPr>
        <p:spPr>
          <a:xfrm>
            <a:off x="198584" y="4550293"/>
            <a:ext cx="3693127" cy="369332"/>
          </a:xfrm>
          <a:prstGeom prst="rect">
            <a:avLst/>
          </a:prstGeom>
        </p:spPr>
        <p:txBody>
          <a:bodyPr wrap="none">
            <a:spAutoFit/>
          </a:bodyPr>
          <a:lstStyle/>
          <a:p>
            <a:r>
              <a:rPr lang="en-GB" b="1" smtClean="0"/>
              <a:t>Christian </a:t>
            </a:r>
            <a:r>
              <a:rPr lang="en-GB" b="1" dirty="0"/>
              <a:t>Sector/Professional Groups</a:t>
            </a:r>
          </a:p>
        </p:txBody>
      </p:sp>
      <p:grpSp>
        <p:nvGrpSpPr>
          <p:cNvPr id="12" name="Group 11"/>
          <p:cNvGrpSpPr/>
          <p:nvPr/>
        </p:nvGrpSpPr>
        <p:grpSpPr>
          <a:xfrm>
            <a:off x="7061985" y="1082903"/>
            <a:ext cx="1789995" cy="5775097"/>
            <a:chOff x="7061985" y="1082903"/>
            <a:chExt cx="1789995" cy="5775097"/>
          </a:xfrm>
        </p:grpSpPr>
        <p:sp>
          <p:nvSpPr>
            <p:cNvPr id="13" name="Rounded Rectangle 12"/>
            <p:cNvSpPr/>
            <p:nvPr/>
          </p:nvSpPr>
          <p:spPr>
            <a:xfrm>
              <a:off x="7061985" y="1082903"/>
              <a:ext cx="1789995" cy="5775097"/>
            </a:xfrm>
            <a:prstGeom prst="roundRect">
              <a:avLst/>
            </a:prstGeom>
            <a:solidFill>
              <a:schemeClr val="bg1">
                <a:alpha val="77000"/>
              </a:schemeClr>
            </a:solidFill>
            <a:ln>
              <a:noFill/>
            </a:ln>
            <a:effectLst>
              <a:outerShdw blurRad="40000" dist="23000" dir="5400000" rotWithShape="0">
                <a:srgbClr val="000000">
                  <a:alpha val="35000"/>
                </a:srgbClr>
              </a:outerShdw>
              <a:softEdge rad="1397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000"/>
            </a:p>
          </p:txBody>
        </p:sp>
        <p:sp>
          <p:nvSpPr>
            <p:cNvPr id="14" name="Rectangle 13"/>
            <p:cNvSpPr/>
            <p:nvPr/>
          </p:nvSpPr>
          <p:spPr>
            <a:xfrm rot="5400000">
              <a:off x="5728403" y="3259642"/>
              <a:ext cx="4484074" cy="1446550"/>
            </a:xfrm>
            <a:prstGeom prst="rect">
              <a:avLst/>
            </a:prstGeom>
          </p:spPr>
          <p:txBody>
            <a:bodyPr wrap="square">
              <a:spAutoFit/>
            </a:bodyPr>
            <a:lstStyle/>
            <a:p>
              <a:pPr algn="ctr"/>
              <a:r>
                <a:rPr lang="en-GB" sz="4400" b="1" dirty="0" smtClean="0"/>
                <a:t>Christian Groups with a purpose</a:t>
              </a:r>
              <a:endParaRPr lang="en-GB" sz="4400" b="1" dirty="0"/>
            </a:p>
          </p:txBody>
        </p:sp>
      </p:grpSp>
      <p:sp>
        <p:nvSpPr>
          <p:cNvPr id="15" name="Rectangle 14"/>
          <p:cNvSpPr/>
          <p:nvPr/>
        </p:nvSpPr>
        <p:spPr>
          <a:xfrm>
            <a:off x="173736" y="402015"/>
            <a:ext cx="2823530" cy="369332"/>
          </a:xfrm>
          <a:prstGeom prst="rect">
            <a:avLst/>
          </a:prstGeom>
        </p:spPr>
        <p:txBody>
          <a:bodyPr wrap="none">
            <a:spAutoFit/>
          </a:bodyPr>
          <a:lstStyle/>
          <a:p>
            <a:r>
              <a:rPr lang="en-GB" b="1" dirty="0" smtClean="0"/>
              <a:t>Christian </a:t>
            </a:r>
            <a:r>
              <a:rPr lang="en-GB" b="1" dirty="0" smtClean="0"/>
              <a:t>Workplace</a:t>
            </a:r>
            <a:r>
              <a:rPr lang="en-GB" b="1" dirty="0" smtClean="0"/>
              <a:t> </a:t>
            </a:r>
            <a:r>
              <a:rPr lang="en-GB" b="1" dirty="0"/>
              <a:t>Groups</a:t>
            </a:r>
          </a:p>
        </p:txBody>
      </p:sp>
    </p:spTree>
    <p:extLst>
      <p:ext uri="{BB962C8B-B14F-4D97-AF65-F5344CB8AC3E}">
        <p14:creationId xmlns:p14="http://schemas.microsoft.com/office/powerpoint/2010/main" val="1479104285"/>
      </p:ext>
    </p:extLst>
  </p:cSld>
  <p:clrMapOvr>
    <a:masterClrMapping/>
  </p:clrMapOvr>
  <mc:AlternateContent xmlns:mc="http://schemas.openxmlformats.org/markup-compatibility/2006">
    <mc:Choice xmlns:p14="http://schemas.microsoft.com/office/powerpoint/2010/main" Requires="p14">
      <p:transition spd="slow" p14:dur="2000" advClick="0" advTm="5000">
        <p:wipe/>
      </p:transition>
    </mc:Choice>
    <mc:Fallback>
      <p:transition spd="slow" advClick="0" advTm="5000">
        <p:wip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7187185" y="1736698"/>
            <a:ext cx="1539372" cy="4365927"/>
          </a:xfrm>
          <a:prstGeom prst="roundRect">
            <a:avLst/>
          </a:prstGeom>
          <a:solidFill>
            <a:schemeClr val="bg1">
              <a:alpha val="77000"/>
            </a:schemeClr>
          </a:solidFill>
          <a:ln>
            <a:noFill/>
          </a:ln>
          <a:effectLst>
            <a:outerShdw blurRad="40000" dist="23000" dir="5400000" rotWithShape="0">
              <a:srgbClr val="000000">
                <a:alpha val="35000"/>
              </a:srgbClr>
            </a:outerShdw>
            <a:softEdge rad="1397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000"/>
          </a:p>
        </p:txBody>
      </p:sp>
      <p:sp>
        <p:nvSpPr>
          <p:cNvPr id="8" name="Rounded Rectangle 7"/>
          <p:cNvSpPr/>
          <p:nvPr/>
        </p:nvSpPr>
        <p:spPr>
          <a:xfrm>
            <a:off x="-201168" y="0"/>
            <a:ext cx="6729984" cy="7004304"/>
          </a:xfrm>
          <a:prstGeom prst="roundRect">
            <a:avLst/>
          </a:prstGeom>
          <a:solidFill>
            <a:schemeClr val="bg1">
              <a:alpha val="77000"/>
            </a:schemeClr>
          </a:solidFill>
          <a:ln>
            <a:noFill/>
          </a:ln>
          <a:effectLst>
            <a:outerShdw blurRad="40000" dist="23000" dir="5400000" rotWithShape="0">
              <a:srgbClr val="000000">
                <a:alpha val="35000"/>
              </a:srgbClr>
            </a:outerShdw>
            <a:softEdge rad="1397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2000"/>
          </a:p>
        </p:txBody>
      </p:sp>
      <p:sp>
        <p:nvSpPr>
          <p:cNvPr id="12" name="Rectangle 11"/>
          <p:cNvSpPr/>
          <p:nvPr/>
        </p:nvSpPr>
        <p:spPr>
          <a:xfrm rot="5400000">
            <a:off x="5508698" y="3279237"/>
            <a:ext cx="4923527" cy="1200329"/>
          </a:xfrm>
          <a:prstGeom prst="rect">
            <a:avLst/>
          </a:prstGeom>
        </p:spPr>
        <p:txBody>
          <a:bodyPr wrap="square">
            <a:spAutoFit/>
          </a:bodyPr>
          <a:lstStyle/>
          <a:p>
            <a:pPr algn="ctr"/>
            <a:r>
              <a:rPr lang="en-GB" sz="3600" b="1" i="1" smtClean="0"/>
              <a:t>WELCOME  TO  THE  CONFERENCE</a:t>
            </a:r>
            <a:endParaRPr lang="en-GB" sz="3600" b="1" i="1" dirty="0"/>
          </a:p>
        </p:txBody>
      </p:sp>
      <p:sp>
        <p:nvSpPr>
          <p:cNvPr id="4" name="Title 3"/>
          <p:cNvSpPr>
            <a:spLocks noGrp="1"/>
          </p:cNvSpPr>
          <p:nvPr>
            <p:ph type="title"/>
          </p:nvPr>
        </p:nvSpPr>
        <p:spPr/>
        <p:txBody>
          <a:bodyPr/>
          <a:lstStyle/>
          <a:p>
            <a:pPr algn="l"/>
            <a:r>
              <a:rPr lang="en-GB" sz="4000" b="1" dirty="0" smtClean="0"/>
              <a:t> About Us </a:t>
            </a:r>
            <a:r>
              <a:rPr lang="is-IS" sz="4000" b="1" dirty="0" smtClean="0"/>
              <a:t>…</a:t>
            </a:r>
            <a:endParaRPr lang="en-GB" sz="4000" b="1" dirty="0"/>
          </a:p>
        </p:txBody>
      </p:sp>
      <p:sp>
        <p:nvSpPr>
          <p:cNvPr id="11" name="Content Placeholder 2"/>
          <p:cNvSpPr>
            <a:spLocks noGrp="1"/>
          </p:cNvSpPr>
          <p:nvPr>
            <p:ph idx="1"/>
          </p:nvPr>
        </p:nvSpPr>
        <p:spPr>
          <a:xfrm>
            <a:off x="246625" y="1779078"/>
            <a:ext cx="5718517" cy="3984084"/>
          </a:xfrm>
        </p:spPr>
        <p:txBody>
          <a:bodyPr>
            <a:normAutofit/>
          </a:bodyPr>
          <a:lstStyle/>
          <a:p>
            <a:pPr marL="0" indent="0" algn="ctr">
              <a:buNone/>
            </a:pPr>
            <a:r>
              <a:rPr lang="en-US" sz="2400" b="1" i="1" dirty="0"/>
              <a:t>Transform Work UK is an inter-denominational </a:t>
            </a:r>
            <a:r>
              <a:rPr lang="en-US" sz="2400" b="1" i="1" dirty="0" err="1"/>
              <a:t>organisation</a:t>
            </a:r>
            <a:r>
              <a:rPr lang="en-US" sz="2400" b="1" i="1" dirty="0"/>
              <a:t> that seeks to inspire Christians to transform </a:t>
            </a:r>
            <a:r>
              <a:rPr lang="en-US" sz="2400" b="1" i="1" dirty="0" smtClean="0"/>
              <a:t>their </a:t>
            </a:r>
            <a:r>
              <a:rPr lang="en-US" sz="2400" b="1" i="1" dirty="0"/>
              <a:t>workplace </a:t>
            </a:r>
            <a:r>
              <a:rPr lang="en-US" sz="2400" b="1" i="1" dirty="0" smtClean="0"/>
              <a:t>through </a:t>
            </a:r>
            <a:r>
              <a:rPr lang="en-US" sz="2400" b="1" i="1" dirty="0" err="1" smtClean="0"/>
              <a:t>recognised</a:t>
            </a:r>
            <a:r>
              <a:rPr lang="en-US" sz="2400" b="1" i="1" dirty="0" smtClean="0"/>
              <a:t> Christian Workplace Groups.</a:t>
            </a:r>
          </a:p>
          <a:p>
            <a:pPr marL="0" indent="0" algn="ctr">
              <a:buNone/>
            </a:pPr>
            <a:endParaRPr lang="en-US" sz="2400" b="1" i="1" dirty="0"/>
          </a:p>
          <a:p>
            <a:pPr marL="0" indent="0" algn="ctr">
              <a:buNone/>
            </a:pPr>
            <a:r>
              <a:rPr lang="en-US" sz="2400" b="1" i="1" dirty="0" smtClean="0"/>
              <a:t>For more information visit:</a:t>
            </a:r>
          </a:p>
          <a:p>
            <a:pPr marL="0" indent="0" algn="ctr">
              <a:buNone/>
            </a:pPr>
            <a:endParaRPr lang="en-US" sz="2400" b="1" i="1" dirty="0"/>
          </a:p>
          <a:p>
            <a:pPr marL="0" indent="0" algn="ctr">
              <a:buNone/>
            </a:pPr>
            <a:r>
              <a:rPr lang="en-US" sz="3500" b="1" dirty="0" smtClean="0"/>
              <a:t>www.transformworkuk.org </a:t>
            </a:r>
            <a:endParaRPr lang="en-US" sz="3500" dirty="0"/>
          </a:p>
          <a:p>
            <a:pPr marL="0" indent="0">
              <a:buNone/>
            </a:pPr>
            <a:endParaRPr lang="en-GB" dirty="0"/>
          </a:p>
        </p:txBody>
      </p:sp>
    </p:spTree>
    <p:extLst>
      <p:ext uri="{BB962C8B-B14F-4D97-AF65-F5344CB8AC3E}">
        <p14:creationId xmlns:p14="http://schemas.microsoft.com/office/powerpoint/2010/main" val="764310504"/>
      </p:ext>
    </p:extLst>
  </p:cSld>
  <p:clrMapOvr>
    <a:masterClrMapping/>
  </p:clrMapOvr>
  <mc:AlternateContent xmlns:mc="http://schemas.openxmlformats.org/markup-compatibility/2006">
    <mc:Choice xmlns:p14="http://schemas.microsoft.com/office/powerpoint/2010/main" Requires="p14">
      <p:transition spd="slow" p14:dur="2000" advClick="0" advTm="5000">
        <p:wipe/>
      </p:transition>
    </mc:Choice>
    <mc:Fallback>
      <p:transition spd="slow" advClick="0" advTm="5000">
        <p:wip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341</TotalTime>
  <Words>2086</Words>
  <Application>Microsoft Macintosh PowerPoint</Application>
  <PresentationFormat>On-screen Show (4:3)</PresentationFormat>
  <Paragraphs>26</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Calibri</vt:lpstr>
      <vt:lpstr>Arial</vt:lpstr>
      <vt:lpstr>Office Theme</vt:lpstr>
      <vt:lpstr>PowerPoint Presentation</vt:lpstr>
      <vt:lpstr>PowerPoint Presentation</vt:lpstr>
      <vt:lpstr>PowerPoint Presentation</vt:lpstr>
      <vt:lpstr>PowerPoint Presentation</vt:lpstr>
      <vt:lpstr> About Us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Coveney</dc:creator>
  <cp:lastModifiedBy>Michael Coveney</cp:lastModifiedBy>
  <cp:revision>62</cp:revision>
  <dcterms:created xsi:type="dcterms:W3CDTF">2015-08-18T07:19:33Z</dcterms:created>
  <dcterms:modified xsi:type="dcterms:W3CDTF">2016-10-17T19:27:52Z</dcterms:modified>
</cp:coreProperties>
</file>